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6C_291A1165.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comments/modernComment_14F_EF31E984.xml" ContentType="application/vnd.ms-powerpoint.comments+xml"/>
  <Override PartName="/ppt/comments/modernComment_160_CC99EFC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Lst>
  <p:notesMasterIdLst>
    <p:notesMasterId r:id="rId49"/>
  </p:notesMasterIdLst>
  <p:sldIdLst>
    <p:sldId id="381" r:id="rId6"/>
    <p:sldId id="380" r:id="rId7"/>
    <p:sldId id="383" r:id="rId8"/>
    <p:sldId id="390" r:id="rId9"/>
    <p:sldId id="388" r:id="rId10"/>
    <p:sldId id="389" r:id="rId11"/>
    <p:sldId id="387" r:id="rId12"/>
    <p:sldId id="386" r:id="rId13"/>
    <p:sldId id="384" r:id="rId14"/>
    <p:sldId id="391" r:id="rId15"/>
    <p:sldId id="378" r:id="rId16"/>
    <p:sldId id="259" r:id="rId17"/>
    <p:sldId id="358" r:id="rId18"/>
    <p:sldId id="367" r:id="rId19"/>
    <p:sldId id="379" r:id="rId20"/>
    <p:sldId id="368" r:id="rId21"/>
    <p:sldId id="369" r:id="rId22"/>
    <p:sldId id="370" r:id="rId23"/>
    <p:sldId id="261" r:id="rId24"/>
    <p:sldId id="371" r:id="rId25"/>
    <p:sldId id="372" r:id="rId26"/>
    <p:sldId id="375" r:id="rId27"/>
    <p:sldId id="377" r:id="rId28"/>
    <p:sldId id="361" r:id="rId29"/>
    <p:sldId id="362" r:id="rId30"/>
    <p:sldId id="340" r:id="rId31"/>
    <p:sldId id="365" r:id="rId32"/>
    <p:sldId id="364" r:id="rId33"/>
    <p:sldId id="363" r:id="rId34"/>
    <p:sldId id="339" r:id="rId35"/>
    <p:sldId id="265" r:id="rId36"/>
    <p:sldId id="341" r:id="rId37"/>
    <p:sldId id="266" r:id="rId38"/>
    <p:sldId id="345" r:id="rId39"/>
    <p:sldId id="346" r:id="rId40"/>
    <p:sldId id="258" r:id="rId41"/>
    <p:sldId id="347" r:id="rId42"/>
    <p:sldId id="257" r:id="rId43"/>
    <p:sldId id="351" r:id="rId44"/>
    <p:sldId id="260" r:id="rId45"/>
    <p:sldId id="335" r:id="rId46"/>
    <p:sldId id="352" r:id="rId47"/>
    <p:sldId id="262" r:id="rId48"/>
  </p:sldIdLst>
  <p:sldSz cx="12192000" cy="6858000"/>
  <p:notesSz cx="6858000" cy="9144000"/>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D1512-8D68-EEA5-0A2F-9ED07A66FCE0}" name="Lukijanovic, Filip" initials="FL" userId="S::h11776896@s.wu.ac.at::16ae1e26-9970-413c-bcbc-41683e05998c" providerId="AD"/>
  <p188:author id="{18C5A83F-E290-B2A5-3F06-E00065554FC3}" name="Fahrngruber, Matthias Albert" initials="MF" userId="S::h11801413@s.wu.ac.at::11db0258-0bae-4851-a669-3718cac18c03" providerId="AD"/>
  <p188:author id="{61547887-A057-E518-015C-FEABEE38322A}" name="Prlleshi, Peter" initials="PP" userId="S::h11776041@s.wu.ac.at::a369952d-52b2-4377-adc6-51cb8eec1293" providerId="AD"/>
  <p188:author id="{CAE4E7AF-95B7-47C4-7805-04BE2B87E44F}" name="Offner, Lorenz Kurt Oskar" initials="OLKO" userId="S::h11708529@s.wu.ac.at::cf691423-198e-4643-bede-bd7d1c64d80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CFE9"/>
    <a:srgbClr val="4B25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FE57B-15D8-4F7E-905E-297F6C72B9B5}" v="1" dt="2024-02-09T15:27:28.3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omments/modernComment_14F_EF31E984.xml><?xml version="1.0" encoding="utf-8"?>
<p188:cmLst xmlns:a="http://schemas.openxmlformats.org/drawingml/2006/main" xmlns:r="http://schemas.openxmlformats.org/officeDocument/2006/relationships" xmlns:p188="http://schemas.microsoft.com/office/powerpoint/2018/8/main">
  <p188:cm id="{CB703561-BA80-934A-96F2-A91F32CDB2F0}" authorId="{CAE4E7AF-95B7-47C4-7805-04BE2B87E44F}" created="2023-05-09T10:33:43.332">
    <ac:txMkLst xmlns:ac="http://schemas.microsoft.com/office/drawing/2013/main/command">
      <pc:docMk xmlns:pc="http://schemas.microsoft.com/office/powerpoint/2013/main/command"/>
      <pc:sldMk xmlns:pc="http://schemas.microsoft.com/office/powerpoint/2013/main/command" cId="4013025668" sldId="335"/>
      <ac:spMk id="35" creationId="{7D1287DB-6DBF-C6F5-93CC-F0E2F5179ECC}"/>
      <ac:txMk cp="29">
        <ac:context len="30" hash="3527885245"/>
      </ac:txMk>
    </ac:txMkLst>
    <p188:pos x="4638034" y="558505"/>
    <p188:replyLst>
      <p188:reply id="{DA13E522-5CAF-4F04-9D9B-22D4F61BED93}" authorId="{61547887-A057-E518-015C-FEABEE38322A}" created="2023-05-09T13:29:19.335">
        <p188:txBody>
          <a:bodyPr/>
          <a:lstStyle/>
          <a:p>
            <a:r>
              <a:rPr lang="en-US"/>
              <a:t>https://letmegooglethat.com/?q=shut+up+meg</a:t>
            </a:r>
          </a:p>
        </p188:txBody>
      </p188:reply>
    </p188:replyLst>
    <p188:txBody>
      <a:bodyPr/>
      <a:lstStyle/>
      <a:p>
        <a:r>
          <a:rPr lang="de-DE"/>
          <a:t>[@Prlleshi, Peter] https://www.texterclub.de/typische-rechtschreibfehler-leerzeichen/#</a:t>
        </a:r>
      </a:p>
    </p188:txBody>
  </p188:cm>
</p188:cmLst>
</file>

<file path=ppt/comments/modernComment_160_CC99EFCB.xml><?xml version="1.0" encoding="utf-8"?>
<p188:cmLst xmlns:a="http://schemas.openxmlformats.org/drawingml/2006/main" xmlns:r="http://schemas.openxmlformats.org/officeDocument/2006/relationships" xmlns:p188="http://schemas.microsoft.com/office/powerpoint/2018/8/main">
  <p188:cm id="{77252F73-FD40-4BE2-A592-6197C9F94077}" authorId="{CAE4E7AF-95B7-47C4-7805-04BE2B87E44F}" created="2023-05-09T10:33:43.332">
    <ac:txMkLst xmlns:ac="http://schemas.microsoft.com/office/drawing/2013/main/command">
      <pc:docMk xmlns:pc="http://schemas.microsoft.com/office/powerpoint/2013/main/command"/>
      <pc:sldMk xmlns:pc="http://schemas.microsoft.com/office/powerpoint/2013/main/command" cId="3432640459" sldId="352"/>
      <ac:spMk id="35" creationId="{7D1287DB-6DBF-C6F5-93CC-F0E2F5179ECC}"/>
      <ac:txMk cp="29">
        <ac:context len="13" hash="3658184701"/>
      </ac:txMk>
    </ac:txMkLst>
    <p188:replyLst>
      <p188:reply id="{DA13E522-5CAF-4F04-9D9B-22D4F61BED93}" authorId="{61547887-A057-E518-015C-FEABEE38322A}" created="2023-05-09T13:29:19.335">
        <p188:txBody>
          <a:bodyPr/>
          <a:lstStyle/>
          <a:p>
            <a:r>
              <a:rPr lang="en-US"/>
              <a:t>https://letmegooglethat.com/?q=shut+up+meg</a:t>
            </a:r>
          </a:p>
        </p188:txBody>
      </p188:reply>
    </p188:replyLst>
    <p188:txBody>
      <a:bodyPr/>
      <a:lstStyle/>
      <a:p>
        <a:r>
          <a:rPr lang="de-DE"/>
          <a:t>[@Prlleshi, Peter] https://www.texterclub.de/typische-rechtschreibfehler-leerzeichen/#</a:t>
        </a:r>
      </a:p>
    </p188:txBody>
  </p188:cm>
</p188:cmLst>
</file>

<file path=ppt/comments/modernComment_16C_291A1165.xml><?xml version="1.0" encoding="utf-8"?>
<p188:cmLst xmlns:a="http://schemas.openxmlformats.org/drawingml/2006/main" xmlns:r="http://schemas.openxmlformats.org/officeDocument/2006/relationships" xmlns:p188="http://schemas.microsoft.com/office/powerpoint/2018/8/main">
  <p188:cm id="{2656C08A-E4CA-4216-AB61-8F28D29B41B6}" authorId="{61547887-A057-E518-015C-FEABEE38322A}" created="2023-12-14T13:05:06.651">
    <ac:deMkLst xmlns:ac="http://schemas.microsoft.com/office/drawing/2013/main/command">
      <pc:docMk xmlns:pc="http://schemas.microsoft.com/office/powerpoint/2013/main/command"/>
      <pc:sldMk xmlns:pc="http://schemas.microsoft.com/office/powerpoint/2013/main/command" cId="689574245" sldId="364"/>
      <ac:picMk id="6" creationId="{11EBF8BB-34D6-59C9-6F2E-8A31976ED9F3}"/>
    </ac:deMkLst>
    <p188:txBody>
      <a:bodyPr/>
      <a:lstStyle/>
      <a:p>
        <a:r>
          <a:rPr lang="en-US"/>
          <a:t>Source for justifying our Abn Returns approach (i.e. us taking the last 250 days of returns to compute the Expected return of SPX)</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CEE56-2B28-459F-A28F-D39591C3B64F}"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C3C1CBA3-130E-4E1C-B2ED-0A6D429358C4}">
      <dgm:prSet/>
      <dgm:spPr>
        <a:ln w="28575">
          <a:solidFill>
            <a:srgbClr val="7030A0"/>
          </a:solidFill>
        </a:ln>
      </dgm:spPr>
      <dgm:t>
        <a:bodyPr/>
        <a:lstStyle/>
        <a:p>
          <a:r>
            <a:rPr lang="en-US" b="1"/>
            <a:t>Tax Havens </a:t>
          </a:r>
          <a:r>
            <a:rPr lang="en-US" b="1">
              <a:sym typeface="Wingdings" panose="05000000000000000000" pitchFamily="2" charset="2"/>
            </a:rPr>
            <a:t></a:t>
          </a:r>
          <a:r>
            <a:rPr lang="en-US" b="1"/>
            <a:t> more international tax coordination?</a:t>
          </a:r>
          <a:endParaRPr lang="en-US"/>
        </a:p>
      </dgm:t>
    </dgm:pt>
    <dgm:pt modelId="{3188187C-214B-4A80-837B-F1B51DB25A6D}" type="parTrans" cxnId="{56850A1C-CDE4-4217-84F3-EFFD45A9DF48}">
      <dgm:prSet/>
      <dgm:spPr/>
      <dgm:t>
        <a:bodyPr/>
        <a:lstStyle/>
        <a:p>
          <a:endParaRPr lang="en-US"/>
        </a:p>
      </dgm:t>
    </dgm:pt>
    <dgm:pt modelId="{53D7CD46-870F-4C0B-BD6E-A286574AEA24}" type="sibTrans" cxnId="{56850A1C-CDE4-4217-84F3-EFFD45A9DF48}">
      <dgm:prSet/>
      <dgm:spPr/>
      <dgm:t>
        <a:bodyPr/>
        <a:lstStyle/>
        <a:p>
          <a:endParaRPr lang="en-US"/>
        </a:p>
      </dgm:t>
    </dgm:pt>
    <dgm:pt modelId="{00FE200F-525D-4C2B-B744-7B6249E03780}">
      <dgm:prSet/>
      <dgm:spPr>
        <a:ln w="28575">
          <a:solidFill>
            <a:srgbClr val="7030A0"/>
          </a:solidFill>
        </a:ln>
      </dgm:spPr>
      <dgm:t>
        <a:bodyPr/>
        <a:lstStyle/>
        <a:p>
          <a:r>
            <a:rPr lang="en-US" b="1"/>
            <a:t>Promising agreements, yet hardly any implementation</a:t>
          </a:r>
          <a:endParaRPr lang="en-US"/>
        </a:p>
      </dgm:t>
    </dgm:pt>
    <dgm:pt modelId="{E909192A-959B-4C48-AC19-EE1B290C4B56}" type="parTrans" cxnId="{22D8EB32-FCE6-4B80-89DC-F8D4593F7035}">
      <dgm:prSet/>
      <dgm:spPr/>
      <dgm:t>
        <a:bodyPr/>
        <a:lstStyle/>
        <a:p>
          <a:endParaRPr lang="en-US"/>
        </a:p>
      </dgm:t>
    </dgm:pt>
    <dgm:pt modelId="{F82113EA-48C5-4F0C-8375-D97A341862C4}" type="sibTrans" cxnId="{22D8EB32-FCE6-4B80-89DC-F8D4593F7035}">
      <dgm:prSet/>
      <dgm:spPr/>
      <dgm:t>
        <a:bodyPr/>
        <a:lstStyle/>
        <a:p>
          <a:endParaRPr lang="en-US"/>
        </a:p>
      </dgm:t>
    </dgm:pt>
    <dgm:pt modelId="{9D9EC8C0-28B8-47B2-8E0F-314E908C9971}">
      <dgm:prSet/>
      <dgm:spPr>
        <a:ln w="28575">
          <a:solidFill>
            <a:srgbClr val="7030A0"/>
          </a:solidFill>
        </a:ln>
      </dgm:spPr>
      <dgm:t>
        <a:bodyPr/>
        <a:lstStyle/>
        <a:p>
          <a:r>
            <a:rPr lang="en-US" b="1"/>
            <a:t>Increasing wealth taxes (with flaws)</a:t>
          </a:r>
          <a:endParaRPr lang="en-US"/>
        </a:p>
      </dgm:t>
    </dgm:pt>
    <dgm:pt modelId="{C129BC74-D63B-4F3D-AA2F-F0F56DA96E91}" type="parTrans" cxnId="{6323BBA0-2D12-44A2-B226-DA5B3273CB7D}">
      <dgm:prSet/>
      <dgm:spPr/>
      <dgm:t>
        <a:bodyPr/>
        <a:lstStyle/>
        <a:p>
          <a:endParaRPr lang="en-US"/>
        </a:p>
      </dgm:t>
    </dgm:pt>
    <dgm:pt modelId="{EA79A0E5-B757-40C9-B5BF-1AEC128565BB}" type="sibTrans" cxnId="{6323BBA0-2D12-44A2-B226-DA5B3273CB7D}">
      <dgm:prSet/>
      <dgm:spPr/>
      <dgm:t>
        <a:bodyPr/>
        <a:lstStyle/>
        <a:p>
          <a:endParaRPr lang="en-US"/>
        </a:p>
      </dgm:t>
    </dgm:pt>
    <dgm:pt modelId="{C7EE2FD6-DE50-4668-B23E-50219A28D285}">
      <dgm:prSet/>
      <dgm:spPr>
        <a:ln w="28575">
          <a:solidFill>
            <a:srgbClr val="7030A0"/>
          </a:solidFill>
        </a:ln>
      </dgm:spPr>
      <dgm:t>
        <a:bodyPr/>
        <a:lstStyle/>
        <a:p>
          <a:r>
            <a:rPr lang="en-US" b="1"/>
            <a:t>Purposes of taxation:</a:t>
          </a:r>
          <a:endParaRPr lang="en-US"/>
        </a:p>
      </dgm:t>
    </dgm:pt>
    <dgm:pt modelId="{92216500-F892-48CF-9A63-7A529635A9C8}" type="parTrans" cxnId="{BC52F42E-B049-4B2C-BEE3-50C1DF6DE272}">
      <dgm:prSet/>
      <dgm:spPr/>
      <dgm:t>
        <a:bodyPr/>
        <a:lstStyle/>
        <a:p>
          <a:endParaRPr lang="en-US"/>
        </a:p>
      </dgm:t>
    </dgm:pt>
    <dgm:pt modelId="{CFB4E367-5671-4BAE-B386-73A736536B84}" type="sibTrans" cxnId="{BC52F42E-B049-4B2C-BEE3-50C1DF6DE272}">
      <dgm:prSet/>
      <dgm:spPr/>
      <dgm:t>
        <a:bodyPr/>
        <a:lstStyle/>
        <a:p>
          <a:endParaRPr lang="en-US"/>
        </a:p>
      </dgm:t>
    </dgm:pt>
    <dgm:pt modelId="{769FF194-266F-4F8B-BC30-C3F4985DE306}">
      <dgm:prSet/>
      <dgm:spPr/>
      <dgm:t>
        <a:bodyPr/>
        <a:lstStyle/>
        <a:p>
          <a:r>
            <a:rPr lang="en-US"/>
            <a:t>Raise revenue</a:t>
          </a:r>
        </a:p>
      </dgm:t>
    </dgm:pt>
    <dgm:pt modelId="{8283A34A-3BD5-445A-B90D-8175FDD4F150}" type="parTrans" cxnId="{8E210164-594D-405B-96F4-F56965CA636F}">
      <dgm:prSet/>
      <dgm:spPr/>
      <dgm:t>
        <a:bodyPr/>
        <a:lstStyle/>
        <a:p>
          <a:endParaRPr lang="en-US"/>
        </a:p>
      </dgm:t>
    </dgm:pt>
    <dgm:pt modelId="{3C5C4C9B-8BD9-4A92-9D80-C37D9790E15E}" type="sibTrans" cxnId="{8E210164-594D-405B-96F4-F56965CA636F}">
      <dgm:prSet/>
      <dgm:spPr/>
      <dgm:t>
        <a:bodyPr/>
        <a:lstStyle/>
        <a:p>
          <a:endParaRPr lang="en-US"/>
        </a:p>
      </dgm:t>
    </dgm:pt>
    <dgm:pt modelId="{07EBD0BB-AD1E-4AAE-A603-509FA2FB4491}">
      <dgm:prSet/>
      <dgm:spPr/>
      <dgm:t>
        <a:bodyPr/>
        <a:lstStyle/>
        <a:p>
          <a:r>
            <a:rPr lang="en-US"/>
            <a:t>Redistribution of wealth</a:t>
          </a:r>
        </a:p>
      </dgm:t>
    </dgm:pt>
    <dgm:pt modelId="{7DE8E9C5-688B-4CEF-A175-B230DD588988}" type="parTrans" cxnId="{238A9EB6-AD9D-4BBF-ADC7-32B9CDD1A5B3}">
      <dgm:prSet/>
      <dgm:spPr/>
      <dgm:t>
        <a:bodyPr/>
        <a:lstStyle/>
        <a:p>
          <a:endParaRPr lang="en-US"/>
        </a:p>
      </dgm:t>
    </dgm:pt>
    <dgm:pt modelId="{E1FA1C33-DB0A-465E-92CF-DA90C6E907EF}" type="sibTrans" cxnId="{238A9EB6-AD9D-4BBF-ADC7-32B9CDD1A5B3}">
      <dgm:prSet/>
      <dgm:spPr/>
      <dgm:t>
        <a:bodyPr/>
        <a:lstStyle/>
        <a:p>
          <a:endParaRPr lang="en-US"/>
        </a:p>
      </dgm:t>
    </dgm:pt>
    <dgm:pt modelId="{0918FB0D-9436-4866-BFE5-84001A9F4AD8}">
      <dgm:prSet/>
      <dgm:spPr>
        <a:ln w="28575">
          <a:solidFill>
            <a:srgbClr val="7030A0"/>
          </a:solidFill>
        </a:ln>
      </dgm:spPr>
      <dgm:t>
        <a:bodyPr/>
        <a:lstStyle/>
        <a:p>
          <a:r>
            <a:rPr lang="en-US" b="1"/>
            <a:t>Propose a minimum universal inheritance</a:t>
          </a:r>
          <a:endParaRPr lang="en-US"/>
        </a:p>
      </dgm:t>
    </dgm:pt>
    <dgm:pt modelId="{EA31E681-E4DB-471E-A4C9-F60DEFF91E67}" type="parTrans" cxnId="{FB03FC8D-B315-4833-9AC1-4631629DD8A3}">
      <dgm:prSet/>
      <dgm:spPr/>
      <dgm:t>
        <a:bodyPr/>
        <a:lstStyle/>
        <a:p>
          <a:endParaRPr lang="en-US"/>
        </a:p>
      </dgm:t>
    </dgm:pt>
    <dgm:pt modelId="{EB379126-C19A-4607-91C5-B66F70CA87D4}" type="sibTrans" cxnId="{FB03FC8D-B315-4833-9AC1-4631629DD8A3}">
      <dgm:prSet/>
      <dgm:spPr/>
      <dgm:t>
        <a:bodyPr/>
        <a:lstStyle/>
        <a:p>
          <a:endParaRPr lang="en-US"/>
        </a:p>
      </dgm:t>
    </dgm:pt>
    <dgm:pt modelId="{BA1014B5-C2F5-4B8E-AF2C-0BC84B6852A8}">
      <dgm:prSet/>
      <dgm:spPr/>
      <dgm:t>
        <a:bodyPr/>
        <a:lstStyle/>
        <a:p>
          <a:r>
            <a:rPr lang="en-US"/>
            <a:t>Amounting at least 60% of average wealth at age 25</a:t>
          </a:r>
        </a:p>
      </dgm:t>
    </dgm:pt>
    <dgm:pt modelId="{0AC70A82-728D-44C6-A812-E60E991E054B}" type="parTrans" cxnId="{1A0341B2-CA37-4B82-8375-777C464E0FE4}">
      <dgm:prSet/>
      <dgm:spPr/>
      <dgm:t>
        <a:bodyPr/>
        <a:lstStyle/>
        <a:p>
          <a:endParaRPr lang="en-US"/>
        </a:p>
      </dgm:t>
    </dgm:pt>
    <dgm:pt modelId="{EA10C892-AB6A-46D7-9668-2073ACF31F86}" type="sibTrans" cxnId="{1A0341B2-CA37-4B82-8375-777C464E0FE4}">
      <dgm:prSet/>
      <dgm:spPr/>
      <dgm:t>
        <a:bodyPr/>
        <a:lstStyle/>
        <a:p>
          <a:endParaRPr lang="en-US"/>
        </a:p>
      </dgm:t>
    </dgm:pt>
    <dgm:pt modelId="{478E7ADE-30DA-4250-8246-F8B77FEC3AE2}">
      <dgm:prSet/>
      <dgm:spPr/>
      <dgm:t>
        <a:bodyPr/>
        <a:lstStyle/>
        <a:p>
          <a:r>
            <a:rPr lang="en-US"/>
            <a:t>Cost: 5% of national income</a:t>
          </a:r>
        </a:p>
      </dgm:t>
    </dgm:pt>
    <dgm:pt modelId="{71E18FF9-06AE-4B33-A4FE-E86053C11723}" type="parTrans" cxnId="{B63D89F8-7E84-48DD-B290-FB7AD0266409}">
      <dgm:prSet/>
      <dgm:spPr/>
      <dgm:t>
        <a:bodyPr/>
        <a:lstStyle/>
        <a:p>
          <a:endParaRPr lang="en-US"/>
        </a:p>
      </dgm:t>
    </dgm:pt>
    <dgm:pt modelId="{57CEBC69-BEF7-4AC0-82E0-776FFE591973}" type="sibTrans" cxnId="{B63D89F8-7E84-48DD-B290-FB7AD0266409}">
      <dgm:prSet/>
      <dgm:spPr/>
      <dgm:t>
        <a:bodyPr/>
        <a:lstStyle/>
        <a:p>
          <a:endParaRPr lang="en-US"/>
        </a:p>
      </dgm:t>
    </dgm:pt>
    <dgm:pt modelId="{7173EC4A-FFAB-4A78-AB45-14176973DDFA}">
      <dgm:prSet/>
      <dgm:spPr/>
      <dgm:t>
        <a:bodyPr/>
        <a:lstStyle/>
        <a:p>
          <a:r>
            <a:rPr lang="en-US"/>
            <a:t>Effects on other economic aspects?</a:t>
          </a:r>
        </a:p>
      </dgm:t>
    </dgm:pt>
    <dgm:pt modelId="{96853A4B-7029-438C-85FB-EA5C5B4BDB9D}" type="parTrans" cxnId="{B1D70725-16F5-45A4-A02C-884541CEC34A}">
      <dgm:prSet/>
      <dgm:spPr/>
      <dgm:t>
        <a:bodyPr/>
        <a:lstStyle/>
        <a:p>
          <a:endParaRPr lang="en-US"/>
        </a:p>
      </dgm:t>
    </dgm:pt>
    <dgm:pt modelId="{32692C24-8BE0-489F-8647-175608D3F82F}" type="sibTrans" cxnId="{B1D70725-16F5-45A4-A02C-884541CEC34A}">
      <dgm:prSet/>
      <dgm:spPr/>
      <dgm:t>
        <a:bodyPr/>
        <a:lstStyle/>
        <a:p>
          <a:endParaRPr lang="en-US"/>
        </a:p>
      </dgm:t>
    </dgm:pt>
    <dgm:pt modelId="{C9DC9AB9-A7D5-4B14-B0C8-957858901718}" type="pres">
      <dgm:prSet presAssocID="{B64CEE56-2B28-459F-A28F-D39591C3B64F}" presName="linear" presStyleCnt="0">
        <dgm:presLayoutVars>
          <dgm:animLvl val="lvl"/>
          <dgm:resizeHandles val="exact"/>
        </dgm:presLayoutVars>
      </dgm:prSet>
      <dgm:spPr/>
    </dgm:pt>
    <dgm:pt modelId="{07892375-E28D-4091-8673-6DD468F18D7B}" type="pres">
      <dgm:prSet presAssocID="{C3C1CBA3-130E-4E1C-B2ED-0A6D429358C4}" presName="parentText" presStyleLbl="node1" presStyleIdx="0" presStyleCnt="5">
        <dgm:presLayoutVars>
          <dgm:chMax val="0"/>
          <dgm:bulletEnabled val="1"/>
        </dgm:presLayoutVars>
      </dgm:prSet>
      <dgm:spPr/>
    </dgm:pt>
    <dgm:pt modelId="{26734F94-916C-437E-A5C1-FC7FC07DD6C8}" type="pres">
      <dgm:prSet presAssocID="{53D7CD46-870F-4C0B-BD6E-A286574AEA24}" presName="spacer" presStyleCnt="0"/>
      <dgm:spPr/>
    </dgm:pt>
    <dgm:pt modelId="{585FB45C-1FCF-4904-B42E-9F87789D3895}" type="pres">
      <dgm:prSet presAssocID="{00FE200F-525D-4C2B-B744-7B6249E03780}" presName="parentText" presStyleLbl="node1" presStyleIdx="1" presStyleCnt="5">
        <dgm:presLayoutVars>
          <dgm:chMax val="0"/>
          <dgm:bulletEnabled val="1"/>
        </dgm:presLayoutVars>
      </dgm:prSet>
      <dgm:spPr/>
    </dgm:pt>
    <dgm:pt modelId="{308ED237-621E-4DD2-AA4C-2772E4D46D88}" type="pres">
      <dgm:prSet presAssocID="{F82113EA-48C5-4F0C-8375-D97A341862C4}" presName="spacer" presStyleCnt="0"/>
      <dgm:spPr/>
    </dgm:pt>
    <dgm:pt modelId="{562E7764-F88A-4DB2-9A4E-A972E1AE5B13}" type="pres">
      <dgm:prSet presAssocID="{9D9EC8C0-28B8-47B2-8E0F-314E908C9971}" presName="parentText" presStyleLbl="node1" presStyleIdx="2" presStyleCnt="5">
        <dgm:presLayoutVars>
          <dgm:chMax val="0"/>
          <dgm:bulletEnabled val="1"/>
        </dgm:presLayoutVars>
      </dgm:prSet>
      <dgm:spPr/>
    </dgm:pt>
    <dgm:pt modelId="{2AA55508-6947-4825-AA85-7C960C5693BE}" type="pres">
      <dgm:prSet presAssocID="{EA79A0E5-B757-40C9-B5BF-1AEC128565BB}" presName="spacer" presStyleCnt="0"/>
      <dgm:spPr/>
    </dgm:pt>
    <dgm:pt modelId="{37101B98-3FC8-4030-BCD5-1130CD328F2D}" type="pres">
      <dgm:prSet presAssocID="{C7EE2FD6-DE50-4668-B23E-50219A28D285}" presName="parentText" presStyleLbl="node1" presStyleIdx="3" presStyleCnt="5">
        <dgm:presLayoutVars>
          <dgm:chMax val="0"/>
          <dgm:bulletEnabled val="1"/>
        </dgm:presLayoutVars>
      </dgm:prSet>
      <dgm:spPr/>
    </dgm:pt>
    <dgm:pt modelId="{4E732A9B-05DE-478A-9ADD-DE96641B568E}" type="pres">
      <dgm:prSet presAssocID="{C7EE2FD6-DE50-4668-B23E-50219A28D285}" presName="childText" presStyleLbl="revTx" presStyleIdx="0" presStyleCnt="2">
        <dgm:presLayoutVars>
          <dgm:bulletEnabled val="1"/>
        </dgm:presLayoutVars>
      </dgm:prSet>
      <dgm:spPr/>
    </dgm:pt>
    <dgm:pt modelId="{311EF466-EA70-4F05-8C16-3C77D5487360}" type="pres">
      <dgm:prSet presAssocID="{0918FB0D-9436-4866-BFE5-84001A9F4AD8}" presName="parentText" presStyleLbl="node1" presStyleIdx="4" presStyleCnt="5">
        <dgm:presLayoutVars>
          <dgm:chMax val="0"/>
          <dgm:bulletEnabled val="1"/>
        </dgm:presLayoutVars>
      </dgm:prSet>
      <dgm:spPr/>
    </dgm:pt>
    <dgm:pt modelId="{D9C1D9A6-8796-4D74-A56C-452E7CF9588C}" type="pres">
      <dgm:prSet presAssocID="{0918FB0D-9436-4866-BFE5-84001A9F4AD8}" presName="childText" presStyleLbl="revTx" presStyleIdx="1" presStyleCnt="2">
        <dgm:presLayoutVars>
          <dgm:bulletEnabled val="1"/>
        </dgm:presLayoutVars>
      </dgm:prSet>
      <dgm:spPr/>
    </dgm:pt>
  </dgm:ptLst>
  <dgm:cxnLst>
    <dgm:cxn modelId="{BD852406-36AA-4AA6-B038-CC1AC1AD8C0E}" type="presOf" srcId="{769FF194-266F-4F8B-BC30-C3F4985DE306}" destId="{4E732A9B-05DE-478A-9ADD-DE96641B568E}" srcOrd="0" destOrd="0" presId="urn:microsoft.com/office/officeart/2005/8/layout/vList2"/>
    <dgm:cxn modelId="{1245A609-003D-4536-AE24-7004BA087A58}" type="presOf" srcId="{0918FB0D-9436-4866-BFE5-84001A9F4AD8}" destId="{311EF466-EA70-4F05-8C16-3C77D5487360}" srcOrd="0" destOrd="0" presId="urn:microsoft.com/office/officeart/2005/8/layout/vList2"/>
    <dgm:cxn modelId="{56850A1C-CDE4-4217-84F3-EFFD45A9DF48}" srcId="{B64CEE56-2B28-459F-A28F-D39591C3B64F}" destId="{C3C1CBA3-130E-4E1C-B2ED-0A6D429358C4}" srcOrd="0" destOrd="0" parTransId="{3188187C-214B-4A80-837B-F1B51DB25A6D}" sibTransId="{53D7CD46-870F-4C0B-BD6E-A286574AEA24}"/>
    <dgm:cxn modelId="{B1D70725-16F5-45A4-A02C-884541CEC34A}" srcId="{0918FB0D-9436-4866-BFE5-84001A9F4AD8}" destId="{7173EC4A-FFAB-4A78-AB45-14176973DDFA}" srcOrd="2" destOrd="0" parTransId="{96853A4B-7029-438C-85FB-EA5C5B4BDB9D}" sibTransId="{32692C24-8BE0-489F-8647-175608D3F82F}"/>
    <dgm:cxn modelId="{94A28D2B-69F7-47DC-A5B0-ADA57D5DDB8D}" type="presOf" srcId="{00FE200F-525D-4C2B-B744-7B6249E03780}" destId="{585FB45C-1FCF-4904-B42E-9F87789D3895}" srcOrd="0" destOrd="0" presId="urn:microsoft.com/office/officeart/2005/8/layout/vList2"/>
    <dgm:cxn modelId="{BC52F42E-B049-4B2C-BEE3-50C1DF6DE272}" srcId="{B64CEE56-2B28-459F-A28F-D39591C3B64F}" destId="{C7EE2FD6-DE50-4668-B23E-50219A28D285}" srcOrd="3" destOrd="0" parTransId="{92216500-F892-48CF-9A63-7A529635A9C8}" sibTransId="{CFB4E367-5671-4BAE-B386-73A736536B84}"/>
    <dgm:cxn modelId="{22D8EB32-FCE6-4B80-89DC-F8D4593F7035}" srcId="{B64CEE56-2B28-459F-A28F-D39591C3B64F}" destId="{00FE200F-525D-4C2B-B744-7B6249E03780}" srcOrd="1" destOrd="0" parTransId="{E909192A-959B-4C48-AC19-EE1B290C4B56}" sibTransId="{F82113EA-48C5-4F0C-8375-D97A341862C4}"/>
    <dgm:cxn modelId="{1D13725C-0C55-4459-9C29-A70F9C54C04E}" type="presOf" srcId="{BA1014B5-C2F5-4B8E-AF2C-0BC84B6852A8}" destId="{D9C1D9A6-8796-4D74-A56C-452E7CF9588C}" srcOrd="0" destOrd="0" presId="urn:microsoft.com/office/officeart/2005/8/layout/vList2"/>
    <dgm:cxn modelId="{8E210164-594D-405B-96F4-F56965CA636F}" srcId="{C7EE2FD6-DE50-4668-B23E-50219A28D285}" destId="{769FF194-266F-4F8B-BC30-C3F4985DE306}" srcOrd="0" destOrd="0" parTransId="{8283A34A-3BD5-445A-B90D-8175FDD4F150}" sibTransId="{3C5C4C9B-8BD9-4A92-9D80-C37D9790E15E}"/>
    <dgm:cxn modelId="{684FC571-2AB9-40C6-B6B6-D29AD4170C8E}" type="presOf" srcId="{7173EC4A-FFAB-4A78-AB45-14176973DDFA}" destId="{D9C1D9A6-8796-4D74-A56C-452E7CF9588C}" srcOrd="0" destOrd="2" presId="urn:microsoft.com/office/officeart/2005/8/layout/vList2"/>
    <dgm:cxn modelId="{9A62945A-CADD-44AF-91C3-4AC21A8EBD89}" type="presOf" srcId="{478E7ADE-30DA-4250-8246-F8B77FEC3AE2}" destId="{D9C1D9A6-8796-4D74-A56C-452E7CF9588C}" srcOrd="0" destOrd="1" presId="urn:microsoft.com/office/officeart/2005/8/layout/vList2"/>
    <dgm:cxn modelId="{15135A84-E78F-46E9-8A2A-3F03A9E9C436}" type="presOf" srcId="{C7EE2FD6-DE50-4668-B23E-50219A28D285}" destId="{37101B98-3FC8-4030-BCD5-1130CD328F2D}" srcOrd="0" destOrd="0" presId="urn:microsoft.com/office/officeart/2005/8/layout/vList2"/>
    <dgm:cxn modelId="{B943798C-342E-4964-8445-80E3A4F38B42}" type="presOf" srcId="{C3C1CBA3-130E-4E1C-B2ED-0A6D429358C4}" destId="{07892375-E28D-4091-8673-6DD468F18D7B}" srcOrd="0" destOrd="0" presId="urn:microsoft.com/office/officeart/2005/8/layout/vList2"/>
    <dgm:cxn modelId="{FB03FC8D-B315-4833-9AC1-4631629DD8A3}" srcId="{B64CEE56-2B28-459F-A28F-D39591C3B64F}" destId="{0918FB0D-9436-4866-BFE5-84001A9F4AD8}" srcOrd="4" destOrd="0" parTransId="{EA31E681-E4DB-471E-A4C9-F60DEFF91E67}" sibTransId="{EB379126-C19A-4607-91C5-B66F70CA87D4}"/>
    <dgm:cxn modelId="{6323BBA0-2D12-44A2-B226-DA5B3273CB7D}" srcId="{B64CEE56-2B28-459F-A28F-D39591C3B64F}" destId="{9D9EC8C0-28B8-47B2-8E0F-314E908C9971}" srcOrd="2" destOrd="0" parTransId="{C129BC74-D63B-4F3D-AA2F-F0F56DA96E91}" sibTransId="{EA79A0E5-B757-40C9-B5BF-1AEC128565BB}"/>
    <dgm:cxn modelId="{1A0341B2-CA37-4B82-8375-777C464E0FE4}" srcId="{0918FB0D-9436-4866-BFE5-84001A9F4AD8}" destId="{BA1014B5-C2F5-4B8E-AF2C-0BC84B6852A8}" srcOrd="0" destOrd="0" parTransId="{0AC70A82-728D-44C6-A812-E60E991E054B}" sibTransId="{EA10C892-AB6A-46D7-9668-2073ACF31F86}"/>
    <dgm:cxn modelId="{238A9EB6-AD9D-4BBF-ADC7-32B9CDD1A5B3}" srcId="{C7EE2FD6-DE50-4668-B23E-50219A28D285}" destId="{07EBD0BB-AD1E-4AAE-A603-509FA2FB4491}" srcOrd="1" destOrd="0" parTransId="{7DE8E9C5-688B-4CEF-A175-B230DD588988}" sibTransId="{E1FA1C33-DB0A-465E-92CF-DA90C6E907EF}"/>
    <dgm:cxn modelId="{0F10B5CB-4853-4DEB-8F41-F4B94F4D3425}" type="presOf" srcId="{B64CEE56-2B28-459F-A28F-D39591C3B64F}" destId="{C9DC9AB9-A7D5-4B14-B0C8-957858901718}" srcOrd="0" destOrd="0" presId="urn:microsoft.com/office/officeart/2005/8/layout/vList2"/>
    <dgm:cxn modelId="{6B1ACBD2-D86E-4E03-B643-B0510CC7DAED}" type="presOf" srcId="{07EBD0BB-AD1E-4AAE-A603-509FA2FB4491}" destId="{4E732A9B-05DE-478A-9ADD-DE96641B568E}" srcOrd="0" destOrd="1" presId="urn:microsoft.com/office/officeart/2005/8/layout/vList2"/>
    <dgm:cxn modelId="{C43284EC-C564-402E-990E-0339439CB7E8}" type="presOf" srcId="{9D9EC8C0-28B8-47B2-8E0F-314E908C9971}" destId="{562E7764-F88A-4DB2-9A4E-A972E1AE5B13}" srcOrd="0" destOrd="0" presId="urn:microsoft.com/office/officeart/2005/8/layout/vList2"/>
    <dgm:cxn modelId="{B63D89F8-7E84-48DD-B290-FB7AD0266409}" srcId="{0918FB0D-9436-4866-BFE5-84001A9F4AD8}" destId="{478E7ADE-30DA-4250-8246-F8B77FEC3AE2}" srcOrd="1" destOrd="0" parTransId="{71E18FF9-06AE-4B33-A4FE-E86053C11723}" sibTransId="{57CEBC69-BEF7-4AC0-82E0-776FFE591973}"/>
    <dgm:cxn modelId="{27FCB05D-AE58-4230-9946-83DC171F72B7}" type="presParOf" srcId="{C9DC9AB9-A7D5-4B14-B0C8-957858901718}" destId="{07892375-E28D-4091-8673-6DD468F18D7B}" srcOrd="0" destOrd="0" presId="urn:microsoft.com/office/officeart/2005/8/layout/vList2"/>
    <dgm:cxn modelId="{16ED0319-B9F0-4CFF-974C-6D86D12E0334}" type="presParOf" srcId="{C9DC9AB9-A7D5-4B14-B0C8-957858901718}" destId="{26734F94-916C-437E-A5C1-FC7FC07DD6C8}" srcOrd="1" destOrd="0" presId="urn:microsoft.com/office/officeart/2005/8/layout/vList2"/>
    <dgm:cxn modelId="{1D2D8E6D-900A-43A6-B930-7A9C72429CA7}" type="presParOf" srcId="{C9DC9AB9-A7D5-4B14-B0C8-957858901718}" destId="{585FB45C-1FCF-4904-B42E-9F87789D3895}" srcOrd="2" destOrd="0" presId="urn:microsoft.com/office/officeart/2005/8/layout/vList2"/>
    <dgm:cxn modelId="{5F5245F0-7ED7-4159-8EE6-2340211EF67C}" type="presParOf" srcId="{C9DC9AB9-A7D5-4B14-B0C8-957858901718}" destId="{308ED237-621E-4DD2-AA4C-2772E4D46D88}" srcOrd="3" destOrd="0" presId="urn:microsoft.com/office/officeart/2005/8/layout/vList2"/>
    <dgm:cxn modelId="{FC000B48-A936-4309-8650-32F50AC12689}" type="presParOf" srcId="{C9DC9AB9-A7D5-4B14-B0C8-957858901718}" destId="{562E7764-F88A-4DB2-9A4E-A972E1AE5B13}" srcOrd="4" destOrd="0" presId="urn:microsoft.com/office/officeart/2005/8/layout/vList2"/>
    <dgm:cxn modelId="{1C1C6FEA-45FF-4FE5-AAE2-54D1D7201363}" type="presParOf" srcId="{C9DC9AB9-A7D5-4B14-B0C8-957858901718}" destId="{2AA55508-6947-4825-AA85-7C960C5693BE}" srcOrd="5" destOrd="0" presId="urn:microsoft.com/office/officeart/2005/8/layout/vList2"/>
    <dgm:cxn modelId="{FC3B7397-11F3-4998-87BF-4F9EB2CCA690}" type="presParOf" srcId="{C9DC9AB9-A7D5-4B14-B0C8-957858901718}" destId="{37101B98-3FC8-4030-BCD5-1130CD328F2D}" srcOrd="6" destOrd="0" presId="urn:microsoft.com/office/officeart/2005/8/layout/vList2"/>
    <dgm:cxn modelId="{F5AC0440-6E6F-413A-A98F-E681F00C0279}" type="presParOf" srcId="{C9DC9AB9-A7D5-4B14-B0C8-957858901718}" destId="{4E732A9B-05DE-478A-9ADD-DE96641B568E}" srcOrd="7" destOrd="0" presId="urn:microsoft.com/office/officeart/2005/8/layout/vList2"/>
    <dgm:cxn modelId="{1782E1EF-14E4-4D41-B8A8-5680EF0D4BC4}" type="presParOf" srcId="{C9DC9AB9-A7D5-4B14-B0C8-957858901718}" destId="{311EF466-EA70-4F05-8C16-3C77D5487360}" srcOrd="8" destOrd="0" presId="urn:microsoft.com/office/officeart/2005/8/layout/vList2"/>
    <dgm:cxn modelId="{B0C548A2-E95E-4A5C-9E4C-C7A51FFE3ABB}" type="presParOf" srcId="{C9DC9AB9-A7D5-4B14-B0C8-957858901718}" destId="{D9C1D9A6-8796-4D74-A56C-452E7CF9588C}"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92375-E28D-4091-8673-6DD468F18D7B}">
      <dsp:nvSpPr>
        <dsp:cNvPr id="0" name=""/>
        <dsp:cNvSpPr/>
      </dsp:nvSpPr>
      <dsp:spPr>
        <a:xfrm>
          <a:off x="0" y="60183"/>
          <a:ext cx="10346191" cy="551655"/>
        </a:xfrm>
        <a:prstGeom prst="roundRect">
          <a:avLst/>
        </a:prstGeom>
        <a:solidFill>
          <a:schemeClr val="lt1">
            <a:hueOff val="0"/>
            <a:satOff val="0"/>
            <a:lumOff val="0"/>
            <a:alphaOff val="0"/>
          </a:schemeClr>
        </a:solidFill>
        <a:ln w="28575" cap="flat" cmpd="sng" algn="ctr">
          <a:solidFill>
            <a:srgbClr val="7030A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Tax Havens </a:t>
          </a:r>
          <a:r>
            <a:rPr lang="en-US" sz="2300" b="1" kern="1200">
              <a:sym typeface="Wingdings" panose="05000000000000000000" pitchFamily="2" charset="2"/>
            </a:rPr>
            <a:t></a:t>
          </a:r>
          <a:r>
            <a:rPr lang="en-US" sz="2300" b="1" kern="1200"/>
            <a:t> more international tax coordination?</a:t>
          </a:r>
          <a:endParaRPr lang="en-US" sz="2300" kern="1200"/>
        </a:p>
      </dsp:txBody>
      <dsp:txXfrm>
        <a:off x="26930" y="87113"/>
        <a:ext cx="10292331" cy="497795"/>
      </dsp:txXfrm>
    </dsp:sp>
    <dsp:sp modelId="{585FB45C-1FCF-4904-B42E-9F87789D3895}">
      <dsp:nvSpPr>
        <dsp:cNvPr id="0" name=""/>
        <dsp:cNvSpPr/>
      </dsp:nvSpPr>
      <dsp:spPr>
        <a:xfrm>
          <a:off x="0" y="678078"/>
          <a:ext cx="10346191" cy="551655"/>
        </a:xfrm>
        <a:prstGeom prst="roundRect">
          <a:avLst/>
        </a:prstGeom>
        <a:solidFill>
          <a:schemeClr val="lt1">
            <a:hueOff val="0"/>
            <a:satOff val="0"/>
            <a:lumOff val="0"/>
            <a:alphaOff val="0"/>
          </a:schemeClr>
        </a:solidFill>
        <a:ln w="28575" cap="flat" cmpd="sng" algn="ctr">
          <a:solidFill>
            <a:srgbClr val="7030A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Promising agreements, yet hardly any implementation</a:t>
          </a:r>
          <a:endParaRPr lang="en-US" sz="2300" kern="1200"/>
        </a:p>
      </dsp:txBody>
      <dsp:txXfrm>
        <a:off x="26930" y="705008"/>
        <a:ext cx="10292331" cy="497795"/>
      </dsp:txXfrm>
    </dsp:sp>
    <dsp:sp modelId="{562E7764-F88A-4DB2-9A4E-A972E1AE5B13}">
      <dsp:nvSpPr>
        <dsp:cNvPr id="0" name=""/>
        <dsp:cNvSpPr/>
      </dsp:nvSpPr>
      <dsp:spPr>
        <a:xfrm>
          <a:off x="0" y="1295973"/>
          <a:ext cx="10346191" cy="551655"/>
        </a:xfrm>
        <a:prstGeom prst="roundRect">
          <a:avLst/>
        </a:prstGeom>
        <a:solidFill>
          <a:schemeClr val="lt1">
            <a:hueOff val="0"/>
            <a:satOff val="0"/>
            <a:lumOff val="0"/>
            <a:alphaOff val="0"/>
          </a:schemeClr>
        </a:solidFill>
        <a:ln w="28575" cap="flat" cmpd="sng" algn="ctr">
          <a:solidFill>
            <a:srgbClr val="7030A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Increasing wealth taxes (with flaws)</a:t>
          </a:r>
          <a:endParaRPr lang="en-US" sz="2300" kern="1200"/>
        </a:p>
      </dsp:txBody>
      <dsp:txXfrm>
        <a:off x="26930" y="1322903"/>
        <a:ext cx="10292331" cy="497795"/>
      </dsp:txXfrm>
    </dsp:sp>
    <dsp:sp modelId="{37101B98-3FC8-4030-BCD5-1130CD328F2D}">
      <dsp:nvSpPr>
        <dsp:cNvPr id="0" name=""/>
        <dsp:cNvSpPr/>
      </dsp:nvSpPr>
      <dsp:spPr>
        <a:xfrm>
          <a:off x="0" y="1913868"/>
          <a:ext cx="10346191" cy="551655"/>
        </a:xfrm>
        <a:prstGeom prst="roundRect">
          <a:avLst/>
        </a:prstGeom>
        <a:solidFill>
          <a:schemeClr val="lt1">
            <a:hueOff val="0"/>
            <a:satOff val="0"/>
            <a:lumOff val="0"/>
            <a:alphaOff val="0"/>
          </a:schemeClr>
        </a:solidFill>
        <a:ln w="28575" cap="flat" cmpd="sng" algn="ctr">
          <a:solidFill>
            <a:srgbClr val="7030A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Purposes of taxation:</a:t>
          </a:r>
          <a:endParaRPr lang="en-US" sz="2300" kern="1200"/>
        </a:p>
      </dsp:txBody>
      <dsp:txXfrm>
        <a:off x="26930" y="1940798"/>
        <a:ext cx="10292331" cy="497795"/>
      </dsp:txXfrm>
    </dsp:sp>
    <dsp:sp modelId="{4E732A9B-05DE-478A-9ADD-DE96641B568E}">
      <dsp:nvSpPr>
        <dsp:cNvPr id="0" name=""/>
        <dsp:cNvSpPr/>
      </dsp:nvSpPr>
      <dsp:spPr>
        <a:xfrm>
          <a:off x="0" y="2465523"/>
          <a:ext cx="10346191"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49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Raise revenue</a:t>
          </a:r>
        </a:p>
        <a:p>
          <a:pPr marL="171450" lvl="1" indent="-171450" algn="l" defTabSz="800100">
            <a:lnSpc>
              <a:spcPct val="90000"/>
            </a:lnSpc>
            <a:spcBef>
              <a:spcPct val="0"/>
            </a:spcBef>
            <a:spcAft>
              <a:spcPct val="20000"/>
            </a:spcAft>
            <a:buChar char="•"/>
          </a:pPr>
          <a:r>
            <a:rPr lang="en-US" sz="1800" kern="1200"/>
            <a:t>Redistribution of wealth</a:t>
          </a:r>
        </a:p>
      </dsp:txBody>
      <dsp:txXfrm>
        <a:off x="0" y="2465523"/>
        <a:ext cx="10346191" cy="618930"/>
      </dsp:txXfrm>
    </dsp:sp>
    <dsp:sp modelId="{311EF466-EA70-4F05-8C16-3C77D5487360}">
      <dsp:nvSpPr>
        <dsp:cNvPr id="0" name=""/>
        <dsp:cNvSpPr/>
      </dsp:nvSpPr>
      <dsp:spPr>
        <a:xfrm>
          <a:off x="0" y="3084453"/>
          <a:ext cx="10346191" cy="551655"/>
        </a:xfrm>
        <a:prstGeom prst="roundRect">
          <a:avLst/>
        </a:prstGeom>
        <a:solidFill>
          <a:schemeClr val="lt1">
            <a:hueOff val="0"/>
            <a:satOff val="0"/>
            <a:lumOff val="0"/>
            <a:alphaOff val="0"/>
          </a:schemeClr>
        </a:solidFill>
        <a:ln w="28575" cap="flat" cmpd="sng" algn="ctr">
          <a:solidFill>
            <a:srgbClr val="7030A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Propose a minimum universal inheritance</a:t>
          </a:r>
          <a:endParaRPr lang="en-US" sz="2300" kern="1200"/>
        </a:p>
      </dsp:txBody>
      <dsp:txXfrm>
        <a:off x="26930" y="3111383"/>
        <a:ext cx="10292331" cy="497795"/>
      </dsp:txXfrm>
    </dsp:sp>
    <dsp:sp modelId="{D9C1D9A6-8796-4D74-A56C-452E7CF9588C}">
      <dsp:nvSpPr>
        <dsp:cNvPr id="0" name=""/>
        <dsp:cNvSpPr/>
      </dsp:nvSpPr>
      <dsp:spPr>
        <a:xfrm>
          <a:off x="0" y="3636108"/>
          <a:ext cx="10346191"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49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Amounting at least 60% of average wealth at age 25</a:t>
          </a:r>
        </a:p>
        <a:p>
          <a:pPr marL="171450" lvl="1" indent="-171450" algn="l" defTabSz="800100">
            <a:lnSpc>
              <a:spcPct val="90000"/>
            </a:lnSpc>
            <a:spcBef>
              <a:spcPct val="0"/>
            </a:spcBef>
            <a:spcAft>
              <a:spcPct val="20000"/>
            </a:spcAft>
            <a:buChar char="•"/>
          </a:pPr>
          <a:r>
            <a:rPr lang="en-US" sz="1800" kern="1200"/>
            <a:t>Cost: 5% of national income</a:t>
          </a:r>
        </a:p>
        <a:p>
          <a:pPr marL="171450" lvl="1" indent="-171450" algn="l" defTabSz="800100">
            <a:lnSpc>
              <a:spcPct val="90000"/>
            </a:lnSpc>
            <a:spcBef>
              <a:spcPct val="0"/>
            </a:spcBef>
            <a:spcAft>
              <a:spcPct val="20000"/>
            </a:spcAft>
            <a:buChar char="•"/>
          </a:pPr>
          <a:r>
            <a:rPr lang="en-US" sz="1800" kern="1200"/>
            <a:t>Effects on other economic aspects?</a:t>
          </a:r>
        </a:p>
      </dsp:txBody>
      <dsp:txXfrm>
        <a:off x="0" y="3636108"/>
        <a:ext cx="10346191" cy="9283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636CDA97-B136-4338-A612-6CB6BBE558C6}" type="datetimeFigureOut">
              <a:rPr lang="en-US" smtClean="0"/>
              <a:pPr/>
              <a:t>2/9/2024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A7EB91A7-B147-4B64-AF4A-2FC3EB0D33EC}" type="slidenum">
              <a:rPr lang="en-US" smtClean="0"/>
              <a:pPr/>
              <a:t>‹#›</a:t>
            </a:fld>
            <a:endParaRPr lang="en-US"/>
          </a:p>
        </p:txBody>
      </p:sp>
    </p:spTree>
    <p:extLst>
      <p:ext uri="{BB962C8B-B14F-4D97-AF65-F5344CB8AC3E}">
        <p14:creationId xmlns:p14="http://schemas.microsoft.com/office/powerpoint/2010/main" val="1219723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en-US" smtClean="0"/>
              <a:pPr/>
              <a:t>1</a:t>
            </a:fld>
            <a:endParaRPr lang="en-US"/>
          </a:p>
        </p:txBody>
      </p:sp>
    </p:spTree>
    <p:extLst>
      <p:ext uri="{BB962C8B-B14F-4D97-AF65-F5344CB8AC3E}">
        <p14:creationId xmlns:p14="http://schemas.microsoft.com/office/powerpoint/2010/main" val="15873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A7EB91A7-B147-4B64-AF4A-2FC3EB0D33EC}" type="slidenum">
              <a:rPr lang="en-US" smtClean="0"/>
              <a:pPr/>
              <a:t>20</a:t>
            </a:fld>
            <a:endParaRPr lang="en-US"/>
          </a:p>
        </p:txBody>
      </p:sp>
    </p:spTree>
    <p:extLst>
      <p:ext uri="{BB962C8B-B14F-4D97-AF65-F5344CB8AC3E}">
        <p14:creationId xmlns:p14="http://schemas.microsoft.com/office/powerpoint/2010/main" val="269255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EB91A7-B147-4B64-AF4A-2FC3EB0D33EC}" type="slidenum">
              <a:rPr lang="en-US" smtClean="0"/>
              <a:pPr/>
              <a:t>21</a:t>
            </a:fld>
            <a:endParaRPr lang="en-US"/>
          </a:p>
        </p:txBody>
      </p:sp>
    </p:spTree>
    <p:extLst>
      <p:ext uri="{BB962C8B-B14F-4D97-AF65-F5344CB8AC3E}">
        <p14:creationId xmlns:p14="http://schemas.microsoft.com/office/powerpoint/2010/main" val="303197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109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830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15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54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1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414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Title – Comp </a:t>
            </a:r>
            <a:r>
              <a:rPr lang="en-US" err="1"/>
              <a:t>inc</a:t>
            </a:r>
            <a:r>
              <a:rPr lang="en-US"/>
              <a:t> &amp; title: What if we just tax everything as Income?</a:t>
            </a:r>
          </a:p>
        </p:txBody>
      </p:sp>
      <p:sp>
        <p:nvSpPr>
          <p:cNvPr id="4" name="Slide Number Placeholder 3"/>
          <p:cNvSpPr>
            <a:spLocks noGrp="1"/>
          </p:cNvSpPr>
          <p:nvPr>
            <p:ph type="sldNum" sz="quarter" idx="5"/>
          </p:nvPr>
        </p:nvSpPr>
        <p:spPr/>
        <p:txBody>
          <a:bodyPr/>
          <a:lstStyle/>
          <a:p>
            <a:fld id="{A7EB91A7-B147-4B64-AF4A-2FC3EB0D33EC}" type="slidenum">
              <a:rPr lang="en-US" smtClean="0"/>
              <a:pPr/>
              <a:t>31</a:t>
            </a:fld>
            <a:endParaRPr lang="en-US"/>
          </a:p>
        </p:txBody>
      </p:sp>
    </p:spTree>
    <p:extLst>
      <p:ext uri="{BB962C8B-B14F-4D97-AF65-F5344CB8AC3E}">
        <p14:creationId xmlns:p14="http://schemas.microsoft.com/office/powerpoint/2010/main" val="112638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0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37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Title – Comp </a:t>
            </a:r>
            <a:r>
              <a:rPr lang="en-US" err="1"/>
              <a:t>inc</a:t>
            </a:r>
            <a:r>
              <a:rPr lang="en-US"/>
              <a:t> &amp; title: What if we just tax everything as Income?</a:t>
            </a:r>
          </a:p>
        </p:txBody>
      </p:sp>
      <p:sp>
        <p:nvSpPr>
          <p:cNvPr id="4" name="Slide Number Placeholder 3"/>
          <p:cNvSpPr>
            <a:spLocks noGrp="1"/>
          </p:cNvSpPr>
          <p:nvPr>
            <p:ph type="sldNum" sz="quarter" idx="5"/>
          </p:nvPr>
        </p:nvSpPr>
        <p:spPr/>
        <p:txBody>
          <a:bodyPr/>
          <a:lstStyle/>
          <a:p>
            <a:fld id="{A7EB91A7-B147-4B64-AF4A-2FC3EB0D33EC}" type="slidenum">
              <a:rPr lang="en-US" smtClean="0"/>
              <a:pPr/>
              <a:t>33</a:t>
            </a:fld>
            <a:endParaRPr lang="en-US"/>
          </a:p>
        </p:txBody>
      </p:sp>
    </p:spTree>
    <p:extLst>
      <p:ext uri="{BB962C8B-B14F-4D97-AF65-F5344CB8AC3E}">
        <p14:creationId xmlns:p14="http://schemas.microsoft.com/office/powerpoint/2010/main" val="304436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55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409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A7EB91A7-B147-4B64-AF4A-2FC3EB0D33EC}" type="slidenum">
              <a:rPr lang="en-US" smtClean="0"/>
              <a:pPr/>
              <a:t>36</a:t>
            </a:fld>
            <a:endParaRPr lang="en-US"/>
          </a:p>
        </p:txBody>
      </p:sp>
    </p:spTree>
    <p:extLst>
      <p:ext uri="{BB962C8B-B14F-4D97-AF65-F5344CB8AC3E}">
        <p14:creationId xmlns:p14="http://schemas.microsoft.com/office/powerpoint/2010/main" val="257350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8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A7EB91A7-B147-4B64-AF4A-2FC3EB0D33EC}" type="slidenum">
              <a:rPr lang="en-US" smtClean="0"/>
              <a:pPr/>
              <a:t>38</a:t>
            </a:fld>
            <a:endParaRPr lang="en-US"/>
          </a:p>
        </p:txBody>
      </p:sp>
    </p:spTree>
    <p:extLst>
      <p:ext uri="{BB962C8B-B14F-4D97-AF65-F5344CB8AC3E}">
        <p14:creationId xmlns:p14="http://schemas.microsoft.com/office/powerpoint/2010/main" val="207820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A7EB91A7-B147-4B64-AF4A-2FC3EB0D33EC}" type="slidenum">
              <a:rPr lang="en-US" smtClean="0"/>
              <a:pPr/>
              <a:t>39</a:t>
            </a:fld>
            <a:endParaRPr lang="en-US"/>
          </a:p>
        </p:txBody>
      </p:sp>
    </p:spTree>
    <p:extLst>
      <p:ext uri="{BB962C8B-B14F-4D97-AF65-F5344CB8AC3E}">
        <p14:creationId xmlns:p14="http://schemas.microsoft.com/office/powerpoint/2010/main" val="69031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208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822099-5D4C-4CCA-8FC4-FA1272650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87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AR_{t+1} = \alpha + \beta_1 </a:t>
            </a:r>
            <a:r>
              <a:rPr lang="en-US" err="1"/>
              <a:t>S_t</a:t>
            </a:r>
            <a:r>
              <a:rPr lang="en-US"/>
              <a:t> + \beta_2 </a:t>
            </a:r>
            <a:r>
              <a:rPr lang="en-US" err="1"/>
              <a:t>IR_t</a:t>
            </a:r>
            <a:r>
              <a:rPr lang="en-US"/>
              <a:t> + \beta_3 \Delta </a:t>
            </a:r>
            <a:r>
              <a:rPr lang="en-US" err="1"/>
              <a:t>IR_t</a:t>
            </a:r>
            <a:r>
              <a:rPr lang="en-US"/>
              <a:t> + \beta_4 </a:t>
            </a:r>
            <a:r>
              <a:rPr lang="en-US" err="1"/>
              <a:t>DE_t</a:t>
            </a:r>
            <a:r>
              <a:rPr lang="en-US"/>
              <a:t> + \beta_5 </a:t>
            </a:r>
            <a:r>
              <a:rPr lang="en-US" err="1"/>
              <a:t>OISS_t</a:t>
            </a:r>
            <a:r>
              <a:rPr lang="en-US"/>
              <a:t> + \beta_6 r_{t-1} +\beta_7 \Delta </a:t>
            </a:r>
            <a:r>
              <a:rPr lang="en-US" err="1"/>
              <a:t>IR_t</a:t>
            </a:r>
            <a:r>
              <a:rPr lang="en-US"/>
              <a:t>*</a:t>
            </a:r>
            <a:r>
              <a:rPr lang="en-US" err="1"/>
              <a:t>DE_t</a:t>
            </a:r>
            <a:r>
              <a:rPr lang="en-US"/>
              <a:t> + \beta_8 </a:t>
            </a:r>
            <a:r>
              <a:rPr lang="en-US" err="1"/>
              <a:t>S_t</a:t>
            </a:r>
            <a:r>
              <a:rPr lang="en-US"/>
              <a:t> * </a:t>
            </a:r>
            <a:r>
              <a:rPr lang="en-US" err="1"/>
              <a:t>DE_t</a:t>
            </a:r>
            <a:endParaRPr lang="en-US"/>
          </a:p>
        </p:txBody>
      </p:sp>
      <p:sp>
        <p:nvSpPr>
          <p:cNvPr id="4" name="Slide Number Placeholder 3"/>
          <p:cNvSpPr>
            <a:spLocks noGrp="1"/>
          </p:cNvSpPr>
          <p:nvPr>
            <p:ph type="sldNum" sz="quarter" idx="5"/>
          </p:nvPr>
        </p:nvSpPr>
        <p:spPr/>
        <p:txBody>
          <a:bodyPr/>
          <a:lstStyle/>
          <a:p>
            <a:fld id="{A7EB91A7-B147-4B64-AF4A-2FC3EB0D33EC}" type="slidenum">
              <a:rPr lang="en-US" smtClean="0"/>
              <a:pPr/>
              <a:t>7</a:t>
            </a:fld>
            <a:endParaRPr lang="en-US"/>
          </a:p>
        </p:txBody>
      </p:sp>
    </p:spTree>
    <p:extLst>
      <p:ext uri="{BB962C8B-B14F-4D97-AF65-F5344CB8AC3E}">
        <p14:creationId xmlns:p14="http://schemas.microsoft.com/office/powerpoint/2010/main" val="234961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en-US" smtClean="0"/>
              <a:pPr/>
              <a:t>12</a:t>
            </a:fld>
            <a:endParaRPr lang="en-US"/>
          </a:p>
        </p:txBody>
      </p:sp>
    </p:spTree>
    <p:extLst>
      <p:ext uri="{BB962C8B-B14F-4D97-AF65-F5344CB8AC3E}">
        <p14:creationId xmlns:p14="http://schemas.microsoft.com/office/powerpoint/2010/main" val="67348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Sentiment give s a new level of complexity which we need to consider when analysing statements. The combination of words and the manner in which they are said is just as important, if not more. </a:t>
            </a:r>
            <a:endParaRPr lang="LID4096"/>
          </a:p>
        </p:txBody>
      </p:sp>
      <p:sp>
        <p:nvSpPr>
          <p:cNvPr id="4" name="Slide Number Placeholder 3"/>
          <p:cNvSpPr>
            <a:spLocks noGrp="1"/>
          </p:cNvSpPr>
          <p:nvPr>
            <p:ph type="sldNum" sz="quarter" idx="5"/>
          </p:nvPr>
        </p:nvSpPr>
        <p:spPr/>
        <p:txBody>
          <a:bodyPr/>
          <a:lstStyle/>
          <a:p>
            <a:fld id="{A7EB91A7-B147-4B64-AF4A-2FC3EB0D33EC}" type="slidenum">
              <a:rPr lang="en-US" smtClean="0"/>
              <a:pPr/>
              <a:t>16</a:t>
            </a:fld>
            <a:endParaRPr lang="en-US"/>
          </a:p>
        </p:txBody>
      </p:sp>
    </p:spTree>
    <p:extLst>
      <p:ext uri="{BB962C8B-B14F-4D97-AF65-F5344CB8AC3E}">
        <p14:creationId xmlns:p14="http://schemas.microsoft.com/office/powerpoint/2010/main" val="226261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word lists have pre-defined sentiments (+, -, constraining, uncertain)</a:t>
            </a:r>
          </a:p>
          <a:p>
            <a:r>
              <a:rPr lang="en-GB"/>
              <a:t>Cues can modify sentiment intensity and by missing on the cues, more complex sentences can be misunderstood by the algorithm </a:t>
            </a:r>
            <a:r>
              <a:rPr lang="en-GB">
                <a:sym typeface="Wingdings" panose="05000000000000000000" pitchFamily="2" charset="2"/>
              </a:rPr>
              <a:t> language is complex and we need to account for that</a:t>
            </a:r>
          </a:p>
          <a:p>
            <a:r>
              <a:rPr lang="en-GB">
                <a:sym typeface="Wingdings" panose="05000000000000000000" pitchFamily="2" charset="2"/>
              </a:rPr>
              <a:t>Decided against </a:t>
            </a:r>
            <a:r>
              <a:rPr lang="en-GB" err="1">
                <a:sym typeface="Wingdings" panose="05000000000000000000" pitchFamily="2" charset="2"/>
              </a:rPr>
              <a:t>definig</a:t>
            </a:r>
            <a:r>
              <a:rPr lang="en-GB">
                <a:sym typeface="Wingdings" panose="05000000000000000000" pitchFamily="2" charset="2"/>
              </a:rPr>
              <a:t> own dictionary because this way they can control the results</a:t>
            </a:r>
          </a:p>
          <a:p>
            <a:r>
              <a:rPr lang="en-GB">
                <a:sym typeface="Wingdings" panose="05000000000000000000" pitchFamily="2" charset="2"/>
              </a:rPr>
              <a:t>VADER was made for social media posts but it is also applicable here. Through </a:t>
            </a:r>
            <a:r>
              <a:rPr lang="en-GB" err="1">
                <a:sym typeface="Wingdings" panose="05000000000000000000" pitchFamily="2" charset="2"/>
              </a:rPr>
              <a:t>vader</a:t>
            </a:r>
            <a:r>
              <a:rPr lang="en-GB">
                <a:sym typeface="Wingdings" panose="05000000000000000000" pitchFamily="2" charset="2"/>
              </a:rPr>
              <a:t> generalizable heuristics can be identified and sentiment intensity of a text can be determined  complexity of human language is accounted while also using pre-defined word lists</a:t>
            </a:r>
          </a:p>
          <a:p>
            <a:r>
              <a:rPr lang="en-GB">
                <a:sym typeface="Wingdings" panose="05000000000000000000" pitchFamily="2" charset="2"/>
              </a:rPr>
              <a:t>Intensifiers: make a statement stronger</a:t>
            </a:r>
          </a:p>
          <a:p>
            <a:r>
              <a:rPr lang="en-GB">
                <a:sym typeface="Wingdings" panose="05000000000000000000" pitchFamily="2" charset="2"/>
              </a:rPr>
              <a:t>Contrastive conjunctions: shift the sentiment polarity of a sentence by conveying the sentiment after the conjunction</a:t>
            </a:r>
          </a:p>
          <a:p>
            <a:r>
              <a:rPr lang="en-GB">
                <a:sym typeface="Wingdings" panose="05000000000000000000" pitchFamily="2" charset="2"/>
              </a:rPr>
              <a:t>Negations: flip the polarity of a text  negative worded sentence is positive</a:t>
            </a:r>
            <a:endParaRPr lang="LID4096"/>
          </a:p>
        </p:txBody>
      </p:sp>
      <p:sp>
        <p:nvSpPr>
          <p:cNvPr id="4" name="Slide Number Placeholder 3"/>
          <p:cNvSpPr>
            <a:spLocks noGrp="1"/>
          </p:cNvSpPr>
          <p:nvPr>
            <p:ph type="sldNum" sz="quarter" idx="5"/>
          </p:nvPr>
        </p:nvSpPr>
        <p:spPr/>
        <p:txBody>
          <a:bodyPr/>
          <a:lstStyle/>
          <a:p>
            <a:fld id="{A7EB91A7-B147-4B64-AF4A-2FC3EB0D33EC}" type="slidenum">
              <a:rPr lang="en-US" smtClean="0"/>
              <a:pPr/>
              <a:t>17</a:t>
            </a:fld>
            <a:endParaRPr lang="en-US"/>
          </a:p>
        </p:txBody>
      </p:sp>
    </p:spTree>
    <p:extLst>
      <p:ext uri="{BB962C8B-B14F-4D97-AF65-F5344CB8AC3E}">
        <p14:creationId xmlns:p14="http://schemas.microsoft.com/office/powerpoint/2010/main" val="113547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VADER model was made for short social media posts, needs to be adjusted for longer text by breaking a text I into its sentences s and assigning a sentiment score to each s. We then weight the sentence lengths after </a:t>
            </a:r>
            <a:r>
              <a:rPr lang="en-GB" err="1"/>
              <a:t>stopword</a:t>
            </a:r>
            <a:r>
              <a:rPr lang="en-GB"/>
              <a:t> removal </a:t>
            </a:r>
            <a:r>
              <a:rPr lang="en-GB">
                <a:sym typeface="Wingdings" panose="05000000000000000000" pitchFamily="2" charset="2"/>
              </a:rPr>
              <a:t> longer sentence usually carry more weight. </a:t>
            </a:r>
          </a:p>
          <a:p>
            <a:r>
              <a:rPr lang="en-GB"/>
              <a:t>If </a:t>
            </a:r>
            <a:r>
              <a:rPr lang="en-GB" err="1"/>
              <a:t>unc</a:t>
            </a:r>
            <a:r>
              <a:rPr lang="en-GB"/>
              <a:t> score is high </a:t>
            </a:r>
            <a:r>
              <a:rPr lang="en-GB">
                <a:sym typeface="Wingdings" panose="05000000000000000000" pitchFamily="2" charset="2"/>
              </a:rPr>
              <a:t> indication of imprecision by ECB presidents  market movement</a:t>
            </a:r>
          </a:p>
          <a:p>
            <a:r>
              <a:rPr lang="en-GB">
                <a:sym typeface="Wingdings" panose="05000000000000000000" pitchFamily="2" charset="2"/>
              </a:rPr>
              <a:t>If Cons score is high  ECB is constrained by current line or course  reduce uncertainties about future ECB decisions and impact market prices</a:t>
            </a:r>
            <a:endParaRPr lang="LID4096"/>
          </a:p>
        </p:txBody>
      </p:sp>
      <p:sp>
        <p:nvSpPr>
          <p:cNvPr id="4" name="Slide Number Placeholder 3"/>
          <p:cNvSpPr>
            <a:spLocks noGrp="1"/>
          </p:cNvSpPr>
          <p:nvPr>
            <p:ph type="sldNum" sz="quarter" idx="5"/>
          </p:nvPr>
        </p:nvSpPr>
        <p:spPr/>
        <p:txBody>
          <a:bodyPr/>
          <a:lstStyle/>
          <a:p>
            <a:fld id="{A7EB91A7-B147-4B64-AF4A-2FC3EB0D33EC}" type="slidenum">
              <a:rPr lang="en-US" smtClean="0"/>
              <a:pPr/>
              <a:t>18</a:t>
            </a:fld>
            <a:endParaRPr lang="en-US"/>
          </a:p>
        </p:txBody>
      </p:sp>
    </p:spTree>
    <p:extLst>
      <p:ext uri="{BB962C8B-B14F-4D97-AF65-F5344CB8AC3E}">
        <p14:creationId xmlns:p14="http://schemas.microsoft.com/office/powerpoint/2010/main" val="3366251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A27941F-464C-A4AF-F157-2D3FA86CEF81}"/>
              </a:ext>
            </a:extLst>
          </p:cNvPr>
          <p:cNvGraphicFramePr>
            <a:graphicFrameLocks noChangeAspect="1"/>
          </p:cNvGraphicFramePr>
          <p:nvPr userDrawn="1">
            <p:custDataLst>
              <p:tags r:id="rId1"/>
            </p:custDataLst>
            <p:extLst>
              <p:ext uri="{D42A27DB-BD31-4B8C-83A1-F6EECF244321}">
                <p14:modId xmlns:p14="http://schemas.microsoft.com/office/powerpoint/2010/main" val="2286695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5" name="Objekt 4" hidden="1">
                        <a:extLst>
                          <a:ext uri="{FF2B5EF4-FFF2-40B4-BE49-F238E27FC236}">
                            <a16:creationId xmlns:a16="http://schemas.microsoft.com/office/drawing/2014/main" id="{3A27941F-464C-A4AF-F157-2D3FA86CEF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8" name="Gruppieren 17"/>
          <p:cNvGrpSpPr/>
          <p:nvPr userDrawn="1"/>
        </p:nvGrpSpPr>
        <p:grpSpPr bwMode="blackWhite">
          <a:xfrm>
            <a:off x="383117" y="728398"/>
            <a:ext cx="11403800" cy="2446708"/>
            <a:chOff x="287338" y="603319"/>
            <a:chExt cx="8552850" cy="2037600"/>
          </a:xfrm>
        </p:grpSpPr>
        <p:sp>
          <p:nvSpPr>
            <p:cNvPr id="19" name="Rechteck 18"/>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20" name="Rechteck 19"/>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2" name="Titel 1"/>
          <p:cNvSpPr>
            <a:spLocks noGrp="1"/>
          </p:cNvSpPr>
          <p:nvPr userDrawn="1">
            <p:ph type="ctrTitle" hasCustomPrompt="1"/>
          </p:nvPr>
        </p:nvSpPr>
        <p:spPr bwMode="black">
          <a:xfrm>
            <a:off x="807208" y="1561639"/>
            <a:ext cx="7248000" cy="1231200"/>
          </a:xfrm>
          <a:prstGeom prst="rect">
            <a:avLst/>
          </a:prstGeom>
        </p:spPr>
        <p:txBody>
          <a:bodyPr vert="horz" tIns="0" anchor="ctr"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Maximal zweizeiligen </a:t>
            </a:r>
            <a:br>
              <a:rPr lang="en-US"/>
            </a:br>
            <a:r>
              <a:rPr lang="en-US"/>
              <a:t>Titel eingeben</a:t>
            </a:r>
          </a:p>
        </p:txBody>
      </p:sp>
      <p:sp>
        <p:nvSpPr>
          <p:cNvPr id="3" name="Untertitel 2"/>
          <p:cNvSpPr>
            <a:spLocks noGrp="1"/>
          </p:cNvSpPr>
          <p:nvPr userDrawn="1">
            <p:ph type="subTitle" idx="1" hasCustomPrompt="1"/>
          </p:nvPr>
        </p:nvSpPr>
        <p:spPr bwMode="black">
          <a:xfrm>
            <a:off x="807208" y="1191696"/>
            <a:ext cx="7248000" cy="421840"/>
          </a:xfrm>
        </p:spPr>
        <p:txBody>
          <a:bodyPr tIns="0" bIns="0">
            <a:noAutofit/>
          </a:bodyPr>
          <a:lstStyle>
            <a:lvl1pPr marL="0" indent="0" algn="l" rtl="0">
              <a:lnSpc>
                <a:spcPct val="100000"/>
              </a:lnSpc>
              <a:buNone/>
              <a:defRPr sz="2400" b="1" i="0" baseline="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sp>
        <p:nvSpPr>
          <p:cNvPr id="10" name="Textplatzhalter 9"/>
          <p:cNvSpPr>
            <a:spLocks noGrp="1"/>
          </p:cNvSpPr>
          <p:nvPr>
            <p:ph type="body" sz="quarter" idx="11" hasCustomPrompt="1"/>
          </p:nvPr>
        </p:nvSpPr>
        <p:spPr bwMode="white">
          <a:xfrm>
            <a:off x="383117" y="3488574"/>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baseline="0" dirty="0" smtClean="0"/>
            </a:lvl1pPr>
          </a:lstStyle>
          <a:p>
            <a:pPr marL="0" lvl="0" defTabSz="1219170"/>
            <a:r>
              <a:rPr lang="en-US"/>
              <a:t>Formatvorlagen des Textmasters bearbeiten</a:t>
            </a:r>
          </a:p>
        </p:txBody>
      </p:sp>
      <p:pic>
        <p:nvPicPr>
          <p:cNvPr id="28" name="Grafik 27">
            <a:extLst>
              <a:ext uri="{FF2B5EF4-FFF2-40B4-BE49-F238E27FC236}">
                <a16:creationId xmlns:a16="http://schemas.microsoft.com/office/drawing/2014/main" id="{E29D52CF-088B-4276-BFE1-945C4B5425D6}"/>
              </a:ext>
            </a:extLst>
          </p:cNvPr>
          <p:cNvPicPr>
            <a:picLocks noChangeAspect="1"/>
          </p:cNvPicPr>
          <p:nvPr userDrawn="1"/>
        </p:nvPicPr>
        <p:blipFill>
          <a:blip r:embed="rId6"/>
          <a:stretch>
            <a:fillRect/>
          </a:stretch>
        </p:blipFill>
        <p:spPr>
          <a:xfrm>
            <a:off x="8740748" y="1205314"/>
            <a:ext cx="2500800" cy="1319396"/>
          </a:xfrm>
          <a:prstGeom prst="rect">
            <a:avLst/>
          </a:prstGeom>
        </p:spPr>
      </p:pic>
      <p:pic>
        <p:nvPicPr>
          <p:cNvPr id="14" name="Grafik 13">
            <a:extLst>
              <a:ext uri="{FF2B5EF4-FFF2-40B4-BE49-F238E27FC236}">
                <a16:creationId xmlns:a16="http://schemas.microsoft.com/office/drawing/2014/main" id="{65A0A08A-522B-4F56-BC91-E041BF36228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21726" y="6091196"/>
            <a:ext cx="2526241" cy="436989"/>
          </a:xfrm>
          <a:prstGeom prst="rect">
            <a:avLst/>
          </a:prstGeom>
        </p:spPr>
      </p:pic>
    </p:spTree>
    <p:extLst>
      <p:ext uri="{BB962C8B-B14F-4D97-AF65-F5344CB8AC3E}">
        <p14:creationId xmlns:p14="http://schemas.microsoft.com/office/powerpoint/2010/main" val="109668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581AACB-5A77-8805-9008-549C28C4C682}"/>
              </a:ext>
            </a:extLst>
          </p:cNvPr>
          <p:cNvGraphicFramePr>
            <a:graphicFrameLocks noChangeAspect="1"/>
          </p:cNvGraphicFramePr>
          <p:nvPr userDrawn="1">
            <p:custDataLst>
              <p:tags r:id="rId1"/>
            </p:custDataLst>
            <p:extLst>
              <p:ext uri="{D42A27DB-BD31-4B8C-83A1-F6EECF244321}">
                <p14:modId xmlns:p14="http://schemas.microsoft.com/office/powerpoint/2010/main" val="84033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4" name="Objekt 3" hidden="1">
                        <a:extLst>
                          <a:ext uri="{FF2B5EF4-FFF2-40B4-BE49-F238E27FC236}">
                            <a16:creationId xmlns:a16="http://schemas.microsoft.com/office/drawing/2014/main" id="{2581AACB-5A77-8805-9008-549C28C4C6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6" name="Gruppieren 5"/>
          <p:cNvGrpSpPr/>
          <p:nvPr userDrawn="1"/>
        </p:nvGrpSpPr>
        <p:grpSpPr>
          <a:xfrm>
            <a:off x="383117" y="730591"/>
            <a:ext cx="11403800" cy="2446736"/>
            <a:chOff x="287338" y="547943"/>
            <a:chExt cx="8552850" cy="1835052"/>
          </a:xfrm>
        </p:grpSpPr>
        <p:sp>
          <p:nvSpPr>
            <p:cNvPr id="18" name="Rechteck 17"/>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sp>
          <p:nvSpPr>
            <p:cNvPr id="19" name="Rechteck 18"/>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a:p>
          </p:txBody>
        </p:sp>
      </p:grpSp>
      <p:sp>
        <p:nvSpPr>
          <p:cNvPr id="14" name="Textplatzhalter 9"/>
          <p:cNvSpPr>
            <a:spLocks noGrp="1"/>
          </p:cNvSpPr>
          <p:nvPr>
            <p:ph type="body" sz="quarter" idx="11" hasCustomPrompt="1"/>
          </p:nvPr>
        </p:nvSpPr>
        <p:spPr bwMode="white">
          <a:xfrm>
            <a:off x="383117" y="3489601"/>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sp>
        <p:nvSpPr>
          <p:cNvPr id="13" name="Titel 1"/>
          <p:cNvSpPr>
            <a:spLocks noGrp="1"/>
          </p:cNvSpPr>
          <p:nvPr>
            <p:ph type="ctrTitle" hasCustomPrompt="1"/>
          </p:nvPr>
        </p:nvSpPr>
        <p:spPr bwMode="black">
          <a:xfrm>
            <a:off x="807208" y="1561639"/>
            <a:ext cx="7248000" cy="1231200"/>
          </a:xfrm>
          <a:prstGeom prst="rect">
            <a:avLst/>
          </a:prstGeom>
        </p:spPr>
        <p:txBody>
          <a:bodyPr vert="horz" tIns="0" anchor="ctr" anchorCtr="0">
            <a:noAutofit/>
          </a:bodyPr>
          <a:lstStyle>
            <a:lvl1pPr algn="l" rtl="0">
              <a:lnSpc>
                <a:spcPct val="100000"/>
              </a:lnSpc>
              <a:defRPr sz="3733" b="1" i="0" baseline="0">
                <a:solidFill>
                  <a:schemeClr val="bg1"/>
                </a:solidFill>
                <a:latin typeface="Georgia" charset="0"/>
                <a:ea typeface="Georgia" charset="0"/>
                <a:cs typeface="Georgia" charset="0"/>
              </a:defRPr>
            </a:lvl1pPr>
          </a:lstStyle>
          <a:p>
            <a:r>
              <a:rPr lang="en-US"/>
              <a:t>Maximal zweizeiligen </a:t>
            </a:r>
            <a:br>
              <a:rPr lang="en-US"/>
            </a:br>
            <a:r>
              <a:rPr lang="en-US"/>
              <a:t>Titel eingeben</a:t>
            </a:r>
          </a:p>
        </p:txBody>
      </p:sp>
      <p:sp>
        <p:nvSpPr>
          <p:cNvPr id="3" name="Fußzeilenplatzhalter 2"/>
          <p:cNvSpPr>
            <a:spLocks noGrp="1"/>
          </p:cNvSpPr>
          <p:nvPr>
            <p:ph type="ftr" sz="quarter" idx="13"/>
          </p:nvPr>
        </p:nvSpPr>
        <p:spPr/>
        <p:txBody>
          <a:bodyPr/>
          <a:lstStyle>
            <a:lvl1pPr rtl="0">
              <a:defRPr/>
            </a:lvl1pPr>
          </a:lstStyle>
          <a:p>
            <a:r>
              <a:rPr lang="en-US"/>
              <a:t>PI Internationale Makroökonomik</a:t>
            </a:r>
          </a:p>
        </p:txBody>
      </p:sp>
      <p:sp>
        <p:nvSpPr>
          <p:cNvPr id="5" name="Foliennummernplatzhalter 4"/>
          <p:cNvSpPr>
            <a:spLocks noGrp="1"/>
          </p:cNvSpPr>
          <p:nvPr>
            <p:ph type="sldNum" sz="quarter" idx="14"/>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pic>
        <p:nvPicPr>
          <p:cNvPr id="20" name="Grafik 19">
            <a:extLst>
              <a:ext uri="{FF2B5EF4-FFF2-40B4-BE49-F238E27FC236}">
                <a16:creationId xmlns:a16="http://schemas.microsoft.com/office/drawing/2014/main" id="{89C530C2-3AE1-4F04-B129-EEB82BDFC1CA}"/>
              </a:ext>
            </a:extLst>
          </p:cNvPr>
          <p:cNvPicPr>
            <a:picLocks noChangeAspect="1"/>
          </p:cNvPicPr>
          <p:nvPr userDrawn="1"/>
        </p:nvPicPr>
        <p:blipFill>
          <a:blip r:embed="rId5"/>
          <a:stretch>
            <a:fillRect/>
          </a:stretch>
        </p:blipFill>
        <p:spPr>
          <a:xfrm>
            <a:off x="8740748" y="1205314"/>
            <a:ext cx="2500800" cy="1319396"/>
          </a:xfrm>
          <a:prstGeom prst="rect">
            <a:avLst/>
          </a:prstGeom>
        </p:spPr>
      </p:pic>
      <p:pic>
        <p:nvPicPr>
          <p:cNvPr id="12" name="Grafik 11">
            <a:extLst>
              <a:ext uri="{FF2B5EF4-FFF2-40B4-BE49-F238E27FC236}">
                <a16:creationId xmlns:a16="http://schemas.microsoft.com/office/drawing/2014/main" id="{27F9ACD3-5965-44E5-B3DA-7938A1D882F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90151" y="6400864"/>
            <a:ext cx="1757411" cy="304736"/>
          </a:xfrm>
          <a:prstGeom prst="rect">
            <a:avLst/>
          </a:prstGeom>
        </p:spPr>
      </p:pic>
    </p:spTree>
    <p:extLst>
      <p:ext uri="{BB962C8B-B14F-4D97-AF65-F5344CB8AC3E}">
        <p14:creationId xmlns:p14="http://schemas.microsoft.com/office/powerpoint/2010/main" val="319774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059C133-1D89-31E1-7FCD-96262F3FBC2A}"/>
              </a:ext>
            </a:extLst>
          </p:cNvPr>
          <p:cNvGraphicFramePr>
            <a:graphicFrameLocks noChangeAspect="1"/>
          </p:cNvGraphicFramePr>
          <p:nvPr userDrawn="1">
            <p:custDataLst>
              <p:tags r:id="rId1"/>
            </p:custDataLst>
            <p:extLst>
              <p:ext uri="{D42A27DB-BD31-4B8C-83A1-F6EECF244321}">
                <p14:modId xmlns:p14="http://schemas.microsoft.com/office/powerpoint/2010/main" val="3050022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4" name="Objekt 3" hidden="1">
                        <a:extLst>
                          <a:ext uri="{FF2B5EF4-FFF2-40B4-BE49-F238E27FC236}">
                            <a16:creationId xmlns:a16="http://schemas.microsoft.com/office/drawing/2014/main" id="{1059C133-1D89-31E1-7FCD-96262F3FBC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8" name="Gruppieren 7"/>
          <p:cNvGrpSpPr/>
          <p:nvPr userDrawn="1"/>
        </p:nvGrpSpPr>
        <p:grpSpPr>
          <a:xfrm>
            <a:off x="383117" y="730591"/>
            <a:ext cx="11403800" cy="2071407"/>
            <a:chOff x="287338" y="547943"/>
            <a:chExt cx="8552850" cy="1835052"/>
          </a:xfrm>
        </p:grpSpPr>
        <p:sp>
          <p:nvSpPr>
            <p:cNvPr id="16" name="Rechteck 15"/>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sp>
          <p:nvSpPr>
            <p:cNvPr id="18" name="Rechteck 17"/>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a:p>
          </p:txBody>
        </p:sp>
      </p:grpSp>
      <p:sp>
        <p:nvSpPr>
          <p:cNvPr id="2" name="Titel 1"/>
          <p:cNvSpPr>
            <a:spLocks noGrp="1"/>
          </p:cNvSpPr>
          <p:nvPr>
            <p:ph type="ctrTitle" hasCustomPrompt="1"/>
          </p:nvPr>
        </p:nvSpPr>
        <p:spPr bwMode="black">
          <a:xfrm>
            <a:off x="807209" y="1563113"/>
            <a:ext cx="7248000" cy="620057"/>
          </a:xfrm>
          <a:prstGeom prst="rect">
            <a:avLst/>
          </a:prstGeom>
        </p:spPr>
        <p:txBody>
          <a:bodyPr vert="horz" tIns="0" anchor="b" anchorCtr="0">
            <a:noAutofit/>
          </a:bodyPr>
          <a:lstStyle>
            <a:lvl1pPr algn="l" rtl="0">
              <a:lnSpc>
                <a:spcPct val="100000"/>
              </a:lnSpc>
              <a:defRPr sz="3733" b="1" i="0" baseline="0">
                <a:solidFill>
                  <a:schemeClr val="bg1"/>
                </a:solidFill>
                <a:latin typeface="Georgia" charset="0"/>
                <a:ea typeface="Georgia" charset="0"/>
                <a:cs typeface="Georgia" charset="0"/>
              </a:defRPr>
            </a:lvl1pPr>
          </a:lstStyle>
          <a:p>
            <a:r>
              <a:rPr lang="en-US"/>
              <a:t>Einzeiligen Titel eingeben</a:t>
            </a:r>
          </a:p>
        </p:txBody>
      </p:sp>
      <p:sp>
        <p:nvSpPr>
          <p:cNvPr id="14" name="Textplatzhalter 9"/>
          <p:cNvSpPr>
            <a:spLocks noGrp="1"/>
          </p:cNvSpPr>
          <p:nvPr>
            <p:ph type="body" sz="quarter" idx="11" hasCustomPrompt="1"/>
          </p:nvPr>
        </p:nvSpPr>
        <p:spPr bwMode="white">
          <a:xfrm>
            <a:off x="383117" y="3171490"/>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sp>
        <p:nvSpPr>
          <p:cNvPr id="6" name="Fußzeilenplatzhalter 5"/>
          <p:cNvSpPr>
            <a:spLocks noGrp="1"/>
          </p:cNvSpPr>
          <p:nvPr>
            <p:ph type="ftr" sz="quarter" idx="13"/>
          </p:nvPr>
        </p:nvSpPr>
        <p:spPr/>
        <p:txBody>
          <a:bodyPr/>
          <a:lstStyle>
            <a:lvl1pPr rtl="0">
              <a:defRPr/>
            </a:lvl1pPr>
          </a:lstStyle>
          <a:p>
            <a:r>
              <a:rPr lang="en-US"/>
              <a:t>PI Internationale Makroökonomik</a:t>
            </a:r>
          </a:p>
        </p:txBody>
      </p:sp>
      <p:sp>
        <p:nvSpPr>
          <p:cNvPr id="7" name="Foliennummernplatzhalter 6"/>
          <p:cNvSpPr>
            <a:spLocks noGrp="1"/>
          </p:cNvSpPr>
          <p:nvPr>
            <p:ph type="sldNum" sz="quarter" idx="14"/>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pic>
        <p:nvPicPr>
          <p:cNvPr id="17" name="Grafik 16">
            <a:extLst>
              <a:ext uri="{FF2B5EF4-FFF2-40B4-BE49-F238E27FC236}">
                <a16:creationId xmlns:a16="http://schemas.microsoft.com/office/drawing/2014/main" id="{DDE7151A-95A6-4A98-9F1F-D48DE0F388BF}"/>
              </a:ext>
            </a:extLst>
          </p:cNvPr>
          <p:cNvPicPr>
            <a:picLocks noChangeAspect="1"/>
          </p:cNvPicPr>
          <p:nvPr userDrawn="1"/>
        </p:nvPicPr>
        <p:blipFill>
          <a:blip r:embed="rId5"/>
          <a:stretch>
            <a:fillRect/>
          </a:stretch>
        </p:blipFill>
        <p:spPr>
          <a:xfrm>
            <a:off x="8740748" y="1205314"/>
            <a:ext cx="2500800" cy="1319396"/>
          </a:xfrm>
          <a:prstGeom prst="rect">
            <a:avLst/>
          </a:prstGeom>
        </p:spPr>
      </p:pic>
      <p:pic>
        <p:nvPicPr>
          <p:cNvPr id="12" name="Grafik 11">
            <a:extLst>
              <a:ext uri="{FF2B5EF4-FFF2-40B4-BE49-F238E27FC236}">
                <a16:creationId xmlns:a16="http://schemas.microsoft.com/office/drawing/2014/main" id="{C64B873B-2F3B-4CEA-80EF-DC59B9CF2C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90151" y="6400864"/>
            <a:ext cx="1757411" cy="304736"/>
          </a:xfrm>
          <a:prstGeom prst="rect">
            <a:avLst/>
          </a:prstGeom>
        </p:spPr>
      </p:pic>
    </p:spTree>
    <p:extLst>
      <p:ext uri="{BB962C8B-B14F-4D97-AF65-F5344CB8AC3E}">
        <p14:creationId xmlns:p14="http://schemas.microsoft.com/office/powerpoint/2010/main" val="3827046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8D89F4C-C9FE-2929-928B-B7307DB2B6B4}"/>
              </a:ext>
            </a:extLst>
          </p:cNvPr>
          <p:cNvGraphicFramePr>
            <a:graphicFrameLocks noChangeAspect="1"/>
          </p:cNvGraphicFramePr>
          <p:nvPr userDrawn="1">
            <p:custDataLst>
              <p:tags r:id="rId1"/>
            </p:custDataLst>
            <p:extLst>
              <p:ext uri="{D42A27DB-BD31-4B8C-83A1-F6EECF244321}">
                <p14:modId xmlns:p14="http://schemas.microsoft.com/office/powerpoint/2010/main" val="3797968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4" name="Objekt 3" hidden="1">
                        <a:extLst>
                          <a:ext uri="{FF2B5EF4-FFF2-40B4-BE49-F238E27FC236}">
                            <a16:creationId xmlns:a16="http://schemas.microsoft.com/office/drawing/2014/main" id="{08D89F4C-C9FE-2929-928B-B7307DB2B6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Inhaltsplatzhalter 6"/>
          <p:cNvSpPr>
            <a:spLocks noGrp="1"/>
          </p:cNvSpPr>
          <p:nvPr>
            <p:ph sz="quarter" idx="10" hasCustomPrompt="1"/>
          </p:nvPr>
        </p:nvSpPr>
        <p:spPr>
          <a:xfrm>
            <a:off x="624423" y="1613536"/>
            <a:ext cx="10947396" cy="5244464"/>
          </a:xfrm>
        </p:spPr>
        <p:txBody>
          <a:bodyPr/>
          <a:lstStyle>
            <a:lvl1pPr rtl="0">
              <a:buNone/>
              <a:defRPr/>
            </a:lvl1pPr>
          </a:lstStyle>
          <a:p>
            <a:pPr lvl="0"/>
            <a:r>
              <a:rPr lang="en-US"/>
              <a:t>Platzhalter für Objekte</a:t>
            </a:r>
          </a:p>
        </p:txBody>
      </p:sp>
      <p:sp>
        <p:nvSpPr>
          <p:cNvPr id="8" name="Rechteck 7"/>
          <p:cNvSpPr/>
          <p:nvPr userDrawn="1"/>
        </p:nvSpPr>
        <p:spPr bwMode="gray">
          <a:xfrm>
            <a:off x="0" y="1252227"/>
            <a:ext cx="12192000" cy="3024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pic>
        <p:nvPicPr>
          <p:cNvPr id="9" name="Grafik 8">
            <a:extLst>
              <a:ext uri="{FF2B5EF4-FFF2-40B4-BE49-F238E27FC236}">
                <a16:creationId xmlns:a16="http://schemas.microsoft.com/office/drawing/2014/main" id="{9DFB5F21-C544-4D20-A320-7FDDB22477FD}"/>
              </a:ext>
            </a:extLst>
          </p:cNvPr>
          <p:cNvPicPr>
            <a:picLocks noChangeAspect="1"/>
          </p:cNvPicPr>
          <p:nvPr userDrawn="1"/>
        </p:nvPicPr>
        <p:blipFill>
          <a:blip r:embed="rId5"/>
          <a:stretch>
            <a:fillRect/>
          </a:stretch>
        </p:blipFill>
        <p:spPr>
          <a:xfrm>
            <a:off x="10282161" y="358991"/>
            <a:ext cx="1560000" cy="823040"/>
          </a:xfrm>
          <a:prstGeom prst="rect">
            <a:avLst/>
          </a:prstGeom>
        </p:spPr>
      </p:pic>
      <p:sp>
        <p:nvSpPr>
          <p:cNvPr id="3" name="Titel 2">
            <a:extLst>
              <a:ext uri="{FF2B5EF4-FFF2-40B4-BE49-F238E27FC236}">
                <a16:creationId xmlns:a16="http://schemas.microsoft.com/office/drawing/2014/main" id="{23691DBA-7286-4143-96D2-8768C66053C8}"/>
              </a:ext>
            </a:extLst>
          </p:cNvPr>
          <p:cNvSpPr>
            <a:spLocks noGrp="1"/>
          </p:cNvSpPr>
          <p:nvPr>
            <p:ph type="title" hasCustomPrompt="1"/>
          </p:nvPr>
        </p:nvSpPr>
        <p:spPr/>
        <p:txBody>
          <a:bodyPr vert="horz"/>
          <a:lstStyle>
            <a:lvl1pPr rtl="0">
              <a:defRPr/>
            </a:lvl1pPr>
          </a:lstStyle>
          <a:p>
            <a:r>
              <a:rPr lang="en-US"/>
              <a:t>Titelmasterformat durch Klicken bearbeiten</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C8CA88B1-CCCA-FCFC-AED9-C2ED83CA976D}"/>
              </a:ext>
            </a:extLst>
          </p:cNvPr>
          <p:cNvGraphicFramePr>
            <a:graphicFrameLocks noChangeAspect="1"/>
          </p:cNvGraphicFramePr>
          <p:nvPr userDrawn="1">
            <p:custDataLst>
              <p:tags r:id="rId1"/>
            </p:custDataLst>
            <p:extLst>
              <p:ext uri="{D42A27DB-BD31-4B8C-83A1-F6EECF244321}">
                <p14:modId xmlns:p14="http://schemas.microsoft.com/office/powerpoint/2010/main" val="32090201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C8CA88B1-CCCA-FCFC-AED9-C2ED83CA97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Inhaltsplatzhalter 2"/>
          <p:cNvSpPr>
            <a:spLocks noGrp="1"/>
          </p:cNvSpPr>
          <p:nvPr>
            <p:ph sz="half" idx="1" hasCustomPrompt="1"/>
          </p:nvPr>
        </p:nvSpPr>
        <p:spPr>
          <a:xfrm>
            <a:off x="616540" y="1613536"/>
            <a:ext cx="5280000" cy="4631055"/>
          </a:xfrm>
        </p:spPr>
        <p:txBody>
          <a:bodyPr>
            <a:noAutofit/>
          </a:bodyPr>
          <a:lstStyle>
            <a:lvl1pPr rtl="0">
              <a:defRPr sz="2133"/>
            </a:lvl1pPr>
            <a:lvl2pPr marL="476239" indent="-234945" rtl="0">
              <a:buClr>
                <a:schemeClr val="accent1"/>
              </a:buClr>
              <a:buFont typeface="Wingdings" charset="2"/>
              <a:buChar char="§"/>
              <a:defRPr sz="1867"/>
            </a:lvl2pPr>
            <a:lvl3pPr rtl="0">
              <a:defRPr sz="1600"/>
            </a:lvl3pPr>
            <a:lvl4pPr rtl="0">
              <a:buClr>
                <a:schemeClr val="accent1"/>
              </a:buClr>
              <a:defRPr sz="1600"/>
            </a:lvl4pPr>
            <a:lvl5pPr>
              <a:defRPr sz="1600"/>
            </a:lvl5pPr>
            <a:lvl6pPr>
              <a:defRPr sz="2400"/>
            </a:lvl6pPr>
            <a:lvl7pPr>
              <a:defRPr sz="2400"/>
            </a:lvl7pPr>
            <a:lvl8pPr>
              <a:defRPr sz="2400"/>
            </a:lvl8pPr>
            <a:lvl9pPr>
              <a:defRPr sz="2400"/>
            </a:lvl9pPr>
          </a:lstStyle>
          <a:p>
            <a:pPr lvl="0"/>
            <a:r>
              <a:rPr lang="en-US"/>
              <a:t>Textmasterformat bearbeiten</a:t>
            </a:r>
          </a:p>
          <a:p>
            <a:pPr lvl="1"/>
            <a:r>
              <a:rPr lang="en-US"/>
              <a:t>Zweite Ebene</a:t>
            </a:r>
          </a:p>
          <a:p>
            <a:pPr lvl="2"/>
            <a:r>
              <a:rPr lang="en-US"/>
              <a:t>Dritte Ebene</a:t>
            </a:r>
          </a:p>
          <a:p>
            <a:pPr lvl="3"/>
            <a:r>
              <a:rPr lang="en-US"/>
              <a:t>Vierte Ebene</a:t>
            </a:r>
          </a:p>
        </p:txBody>
      </p:sp>
      <p:sp>
        <p:nvSpPr>
          <p:cNvPr id="4" name="Inhaltsplatzhalter 3"/>
          <p:cNvSpPr>
            <a:spLocks noGrp="1"/>
          </p:cNvSpPr>
          <p:nvPr>
            <p:ph sz="half" idx="2" hasCustomPrompt="1"/>
          </p:nvPr>
        </p:nvSpPr>
        <p:spPr>
          <a:xfrm>
            <a:off x="6287584" y="1613536"/>
            <a:ext cx="5280000" cy="4631055"/>
          </a:xfrm>
        </p:spPr>
        <p:txBody>
          <a:bodyPr>
            <a:noAutofit/>
          </a:bodyPr>
          <a:lstStyle>
            <a:lvl1pPr rtl="0">
              <a:buClr>
                <a:schemeClr val="accent1"/>
              </a:buClr>
              <a:defRPr sz="2133"/>
            </a:lvl1pPr>
            <a:lvl2pPr marL="476239" indent="-234945" rtl="0">
              <a:buClr>
                <a:schemeClr val="accent1"/>
              </a:buClr>
              <a:buFont typeface="Wingdings" charset="2"/>
              <a:buChar char="§"/>
              <a:defRPr sz="1867"/>
            </a:lvl2pPr>
            <a:lvl3pPr rtl="0">
              <a:defRPr sz="1600"/>
            </a:lvl3pPr>
            <a:lvl4pPr rtl="0">
              <a:buClr>
                <a:schemeClr val="accent1"/>
              </a:buClr>
              <a:defRPr sz="1600"/>
            </a:lvl4pPr>
            <a:lvl5pPr>
              <a:buClr>
                <a:schemeClr val="accent1"/>
              </a:buClr>
              <a:defRPr sz="1600"/>
            </a:lvl5pPr>
            <a:lvl6pPr>
              <a:defRPr sz="2400"/>
            </a:lvl6pPr>
            <a:lvl7pPr>
              <a:defRPr sz="2400"/>
            </a:lvl7pPr>
            <a:lvl8pPr>
              <a:defRPr sz="2400"/>
            </a:lvl8pPr>
            <a:lvl9pPr>
              <a:defRPr sz="2400"/>
            </a:lvl9pPr>
          </a:lstStyle>
          <a:p>
            <a:pPr lvl="0"/>
            <a:r>
              <a:rPr lang="en-US"/>
              <a:t>Textmasterformat bearbeiten</a:t>
            </a:r>
          </a:p>
          <a:p>
            <a:pPr lvl="1"/>
            <a:r>
              <a:rPr lang="en-US"/>
              <a:t>Zweite Ebene</a:t>
            </a:r>
          </a:p>
          <a:p>
            <a:pPr lvl="2"/>
            <a:r>
              <a:rPr lang="en-US"/>
              <a:t>Dritte Ebene</a:t>
            </a:r>
          </a:p>
          <a:p>
            <a:pPr lvl="3"/>
            <a:r>
              <a:rPr lang="en-US"/>
              <a:t>Vierte Ebene</a:t>
            </a:r>
          </a:p>
        </p:txBody>
      </p:sp>
      <p:sp>
        <p:nvSpPr>
          <p:cNvPr id="9" name="Fußzeilenplatzhalter 8"/>
          <p:cNvSpPr>
            <a:spLocks noGrp="1"/>
          </p:cNvSpPr>
          <p:nvPr>
            <p:ph type="ftr" sz="quarter" idx="11"/>
          </p:nvPr>
        </p:nvSpPr>
        <p:spPr/>
        <p:txBody>
          <a:bodyPr/>
          <a:lstStyle>
            <a:lvl1pPr rtl="0">
              <a:defRPr/>
            </a:lvl1pPr>
          </a:lstStyle>
          <a:p>
            <a:r>
              <a:rPr lang="en-US"/>
              <a:t>PI Internationale Makroökonomik</a:t>
            </a:r>
          </a:p>
        </p:txBody>
      </p:sp>
      <p:sp>
        <p:nvSpPr>
          <p:cNvPr id="10" name="Foliennummernplatzhalter 9"/>
          <p:cNvSpPr>
            <a:spLocks noGrp="1"/>
          </p:cNvSpPr>
          <p:nvPr>
            <p:ph type="sldNum" sz="quarter" idx="12"/>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sp>
        <p:nvSpPr>
          <p:cNvPr id="6" name="Titel 5">
            <a:extLst>
              <a:ext uri="{FF2B5EF4-FFF2-40B4-BE49-F238E27FC236}">
                <a16:creationId xmlns:a16="http://schemas.microsoft.com/office/drawing/2014/main" id="{C192C5EA-5045-48FA-ABBC-1ADFCC6A8CFB}"/>
              </a:ext>
            </a:extLst>
          </p:cNvPr>
          <p:cNvSpPr>
            <a:spLocks noGrp="1"/>
          </p:cNvSpPr>
          <p:nvPr>
            <p:ph type="title" hasCustomPrompt="1"/>
          </p:nvPr>
        </p:nvSpPr>
        <p:spPr/>
        <p:txBody>
          <a:bodyPr vert="horz"/>
          <a:lstStyle>
            <a:lvl1pPr rtl="0">
              <a:defRPr/>
            </a:lvl1pPr>
          </a:lstStyle>
          <a:p>
            <a:r>
              <a:rPr lang="en-US"/>
              <a:t>Titelmasterformat durch Klicken bearbeiten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7D7470A-67A6-12D7-2052-1940DDD9A0F8}"/>
              </a:ext>
            </a:extLst>
          </p:cNvPr>
          <p:cNvGraphicFramePr>
            <a:graphicFrameLocks noChangeAspect="1"/>
          </p:cNvGraphicFramePr>
          <p:nvPr userDrawn="1">
            <p:custDataLst>
              <p:tags r:id="rId1"/>
            </p:custDataLst>
            <p:extLst>
              <p:ext uri="{D42A27DB-BD31-4B8C-83A1-F6EECF244321}">
                <p14:modId xmlns:p14="http://schemas.microsoft.com/office/powerpoint/2010/main" val="441740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77D7470A-67A6-12D7-2052-1940DDD9A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Inhaltsplatzhalter 2"/>
          <p:cNvSpPr>
            <a:spLocks noGrp="1"/>
          </p:cNvSpPr>
          <p:nvPr>
            <p:ph sz="half" idx="1" hasCustomPrompt="1"/>
          </p:nvPr>
        </p:nvSpPr>
        <p:spPr>
          <a:xfrm>
            <a:off x="616540" y="2323190"/>
            <a:ext cx="5280000" cy="3921401"/>
          </a:xfrm>
        </p:spPr>
        <p:txBody>
          <a:bodyPr>
            <a:noAutofit/>
          </a:bodyPr>
          <a:lstStyle>
            <a:lvl1pPr rtl="0">
              <a:defRPr sz="2133"/>
            </a:lvl1pPr>
            <a:lvl2pPr rtl="0">
              <a:defRPr sz="1867"/>
            </a:lvl2pPr>
            <a:lvl3pPr rtl="0">
              <a:defRPr sz="1600"/>
            </a:lvl3pPr>
            <a:lvl4pPr rtl="0">
              <a:defRPr sz="1467"/>
            </a:lvl4pPr>
            <a:lvl5pPr>
              <a:defRPr sz="1467"/>
            </a:lvl5pPr>
            <a:lvl6pPr>
              <a:defRPr sz="2400"/>
            </a:lvl6pPr>
            <a:lvl7pPr>
              <a:defRPr sz="2400"/>
            </a:lvl7pPr>
            <a:lvl8pPr>
              <a:defRPr sz="2400"/>
            </a:lvl8pPr>
            <a:lvl9pPr>
              <a:defRPr sz="2400"/>
            </a:lvl9pPr>
          </a:lstStyle>
          <a:p>
            <a:pPr lvl="0"/>
            <a:r>
              <a:rPr lang="en-US"/>
              <a:t>Textmasterformat bearbeiten</a:t>
            </a:r>
          </a:p>
          <a:p>
            <a:pPr lvl="1"/>
            <a:r>
              <a:rPr lang="en-US"/>
              <a:t>Zweite Ebene</a:t>
            </a:r>
          </a:p>
          <a:p>
            <a:pPr lvl="2"/>
            <a:r>
              <a:rPr lang="en-US"/>
              <a:t>Dritte Ebene</a:t>
            </a:r>
          </a:p>
          <a:p>
            <a:pPr lvl="3"/>
            <a:r>
              <a:rPr lang="en-US"/>
              <a:t>Vierte Ebene</a:t>
            </a:r>
          </a:p>
        </p:txBody>
      </p:sp>
      <p:sp>
        <p:nvSpPr>
          <p:cNvPr id="4" name="Inhaltsplatzhalter 3"/>
          <p:cNvSpPr>
            <a:spLocks noGrp="1"/>
          </p:cNvSpPr>
          <p:nvPr>
            <p:ph sz="half" idx="2" hasCustomPrompt="1"/>
          </p:nvPr>
        </p:nvSpPr>
        <p:spPr>
          <a:xfrm>
            <a:off x="6287584" y="2323190"/>
            <a:ext cx="5280000" cy="3921401"/>
          </a:xfrm>
        </p:spPr>
        <p:txBody>
          <a:bodyPr>
            <a:noAutofit/>
          </a:bodyPr>
          <a:lstStyle>
            <a:lvl1pPr rtl="0">
              <a:defRPr sz="2133"/>
            </a:lvl1pPr>
            <a:lvl2pPr rtl="0">
              <a:defRPr sz="1867"/>
            </a:lvl2pPr>
            <a:lvl3pPr rtl="0">
              <a:defRPr sz="1600"/>
            </a:lvl3pPr>
            <a:lvl4pPr rtl="0">
              <a:defRPr sz="1467"/>
            </a:lvl4pPr>
            <a:lvl5pPr>
              <a:defRPr sz="1467"/>
            </a:lvl5pPr>
            <a:lvl6pPr>
              <a:defRPr sz="2400"/>
            </a:lvl6pPr>
            <a:lvl7pPr>
              <a:defRPr sz="2400"/>
            </a:lvl7pPr>
            <a:lvl8pPr>
              <a:defRPr sz="2400"/>
            </a:lvl8pPr>
            <a:lvl9pPr>
              <a:defRPr sz="2400"/>
            </a:lvl9pPr>
          </a:lstStyle>
          <a:p>
            <a:pPr lvl="0"/>
            <a:r>
              <a:rPr lang="en-US"/>
              <a:t>Textmasterformat bearbeiten</a:t>
            </a:r>
          </a:p>
          <a:p>
            <a:pPr lvl="1"/>
            <a:r>
              <a:rPr lang="en-US"/>
              <a:t>Zweite Ebene</a:t>
            </a:r>
          </a:p>
          <a:p>
            <a:pPr lvl="2"/>
            <a:r>
              <a:rPr lang="en-US"/>
              <a:t>Dritte Ebene</a:t>
            </a:r>
          </a:p>
          <a:p>
            <a:pPr lvl="3"/>
            <a:r>
              <a:rPr lang="en-US"/>
              <a:t>Vierte Ebene</a:t>
            </a:r>
          </a:p>
        </p:txBody>
      </p:sp>
      <p:sp>
        <p:nvSpPr>
          <p:cNvPr id="8" name="Textplatzhalter 2"/>
          <p:cNvSpPr>
            <a:spLocks noGrp="1"/>
          </p:cNvSpPr>
          <p:nvPr>
            <p:ph type="body" idx="13" hasCustomPrompt="1"/>
          </p:nvPr>
        </p:nvSpPr>
        <p:spPr bwMode="gray">
          <a:xfrm>
            <a:off x="624421" y="1613536"/>
            <a:ext cx="528108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122752" indent="0" rtl="0">
              <a:buNone/>
              <a:tabLst/>
              <a:defRPr sz="2400" b="1" baseline="0">
                <a:solidFill>
                  <a:schemeClr val="bg1"/>
                </a:solidFill>
                <a:latin typeface="+mj-lt"/>
              </a:defRPr>
            </a:lvl1pPr>
            <a:lvl2pPr marL="609522" indent="0">
              <a:buNone/>
              <a:defRPr sz="2667" b="1"/>
            </a:lvl2pPr>
            <a:lvl3pPr marL="1219044" indent="0">
              <a:buNone/>
              <a:defRPr sz="2400" b="1"/>
            </a:lvl3pPr>
            <a:lvl4pPr marL="1828568" indent="0">
              <a:buNone/>
              <a:defRPr sz="2133" b="1"/>
            </a:lvl4pPr>
            <a:lvl5pPr marL="2438090" indent="0">
              <a:buNone/>
              <a:defRPr sz="2133" b="1"/>
            </a:lvl5pPr>
            <a:lvl6pPr marL="3047613" indent="0">
              <a:buNone/>
              <a:defRPr sz="2133" b="1"/>
            </a:lvl6pPr>
            <a:lvl7pPr marL="3657135" indent="0">
              <a:buNone/>
              <a:defRPr sz="2133" b="1"/>
            </a:lvl7pPr>
            <a:lvl8pPr marL="4266657" indent="0">
              <a:buNone/>
              <a:defRPr sz="2133" b="1"/>
            </a:lvl8pPr>
            <a:lvl9pPr marL="4876181" indent="0">
              <a:buNone/>
              <a:defRPr sz="2133" b="1"/>
            </a:lvl9pPr>
          </a:lstStyle>
          <a:p>
            <a:pPr lvl="0"/>
            <a:r>
              <a:rPr lang="en-US"/>
              <a:t>Text hier einfügen</a:t>
            </a:r>
          </a:p>
        </p:txBody>
      </p:sp>
      <p:sp>
        <p:nvSpPr>
          <p:cNvPr id="11" name="Fußzeilenplatzhalter 10"/>
          <p:cNvSpPr>
            <a:spLocks noGrp="1"/>
          </p:cNvSpPr>
          <p:nvPr>
            <p:ph type="ftr" sz="quarter" idx="15"/>
          </p:nvPr>
        </p:nvSpPr>
        <p:spPr/>
        <p:txBody>
          <a:bodyPr/>
          <a:lstStyle>
            <a:lvl1pPr rtl="0">
              <a:defRPr/>
            </a:lvl1pPr>
          </a:lstStyle>
          <a:p>
            <a:r>
              <a:rPr lang="en-US"/>
              <a:t>PI Internationale Makroökonomik</a:t>
            </a:r>
          </a:p>
        </p:txBody>
      </p:sp>
      <p:sp>
        <p:nvSpPr>
          <p:cNvPr id="12" name="Foliennummernplatzhalter 11"/>
          <p:cNvSpPr>
            <a:spLocks noGrp="1"/>
          </p:cNvSpPr>
          <p:nvPr>
            <p:ph type="sldNum" sz="quarter" idx="16"/>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sp>
        <p:nvSpPr>
          <p:cNvPr id="14" name="Textplatzhalter 2"/>
          <p:cNvSpPr>
            <a:spLocks noGrp="1"/>
          </p:cNvSpPr>
          <p:nvPr>
            <p:ph type="body" idx="17" hasCustomPrompt="1"/>
          </p:nvPr>
        </p:nvSpPr>
        <p:spPr bwMode="gray">
          <a:xfrm>
            <a:off x="6303861" y="1613536"/>
            <a:ext cx="528108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122752" indent="0" rtl="0">
              <a:buNone/>
              <a:tabLst/>
              <a:defRPr sz="2400" b="1" baseline="0">
                <a:solidFill>
                  <a:schemeClr val="bg1"/>
                </a:solidFill>
                <a:latin typeface="+mj-lt"/>
              </a:defRPr>
            </a:lvl1pPr>
            <a:lvl2pPr marL="609522" indent="0">
              <a:buNone/>
              <a:defRPr sz="2667" b="1"/>
            </a:lvl2pPr>
            <a:lvl3pPr marL="1219044" indent="0">
              <a:buNone/>
              <a:defRPr sz="2400" b="1"/>
            </a:lvl3pPr>
            <a:lvl4pPr marL="1828568" indent="0">
              <a:buNone/>
              <a:defRPr sz="2133" b="1"/>
            </a:lvl4pPr>
            <a:lvl5pPr marL="2438090" indent="0">
              <a:buNone/>
              <a:defRPr sz="2133" b="1"/>
            </a:lvl5pPr>
            <a:lvl6pPr marL="3047613" indent="0">
              <a:buNone/>
              <a:defRPr sz="2133" b="1"/>
            </a:lvl6pPr>
            <a:lvl7pPr marL="3657135" indent="0">
              <a:buNone/>
              <a:defRPr sz="2133" b="1"/>
            </a:lvl7pPr>
            <a:lvl8pPr marL="4266657" indent="0">
              <a:buNone/>
              <a:defRPr sz="2133" b="1"/>
            </a:lvl8pPr>
            <a:lvl9pPr marL="4876181" indent="0">
              <a:buNone/>
              <a:defRPr sz="2133" b="1"/>
            </a:lvl9pPr>
          </a:lstStyle>
          <a:p>
            <a:pPr lvl="0"/>
            <a:r>
              <a:rPr lang="en-US"/>
              <a:t>Text hier einfügen</a:t>
            </a:r>
          </a:p>
        </p:txBody>
      </p:sp>
      <p:sp>
        <p:nvSpPr>
          <p:cNvPr id="6" name="Titel 5">
            <a:extLst>
              <a:ext uri="{FF2B5EF4-FFF2-40B4-BE49-F238E27FC236}">
                <a16:creationId xmlns:a16="http://schemas.microsoft.com/office/drawing/2014/main" id="{55C1DFA3-8F92-4E2F-A1E7-CF627FEA10E3}"/>
              </a:ext>
            </a:extLst>
          </p:cNvPr>
          <p:cNvSpPr>
            <a:spLocks noGrp="1"/>
          </p:cNvSpPr>
          <p:nvPr>
            <p:ph type="title" hasCustomPrompt="1"/>
          </p:nvPr>
        </p:nvSpPr>
        <p:spPr/>
        <p:txBody>
          <a:bodyPr vert="horz"/>
          <a:lstStyle>
            <a:lvl1pPr rtl="0">
              <a:defRPr/>
            </a:lvl1pPr>
          </a:lstStyle>
          <a:p>
            <a:r>
              <a:rPr lang="en-US"/>
              <a:t>Titelmasterformat durch Klicken bearbeiten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58CC4C69-B1F6-3345-4929-A62A0A2F07E5}"/>
              </a:ext>
            </a:extLst>
          </p:cNvPr>
          <p:cNvGraphicFramePr>
            <a:graphicFrameLocks noChangeAspect="1"/>
          </p:cNvGraphicFramePr>
          <p:nvPr userDrawn="1">
            <p:custDataLst>
              <p:tags r:id="rId1"/>
            </p:custDataLst>
            <p:extLst>
              <p:ext uri="{D42A27DB-BD31-4B8C-83A1-F6EECF244321}">
                <p14:modId xmlns:p14="http://schemas.microsoft.com/office/powerpoint/2010/main" val="1666106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2" name="Objekt 1" hidden="1">
                        <a:extLst>
                          <a:ext uri="{FF2B5EF4-FFF2-40B4-BE49-F238E27FC236}">
                            <a16:creationId xmlns:a16="http://schemas.microsoft.com/office/drawing/2014/main" id="{58CC4C69-B1F6-3345-4929-A62A0A2F07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p:cNvSpPr/>
          <p:nvPr/>
        </p:nvSpPr>
        <p:spPr>
          <a:xfrm>
            <a:off x="623392" y="2357437"/>
            <a:ext cx="5759616" cy="3260345"/>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121908" tIns="60953" rIns="121908" bIns="60953" rtlCol="0" anchor="ctr"/>
          <a:lstStyle/>
          <a:p>
            <a:pPr algn="ctr" rtl="0"/>
            <a:endParaRPr lang="en-US" sz="2400"/>
          </a:p>
        </p:txBody>
      </p:sp>
      <p:pic>
        <p:nvPicPr>
          <p:cNvPr id="7" name="Grafik 6" descr="Logo-für-VK.png"/>
          <p:cNvPicPr>
            <a:picLocks noChangeAspect="1"/>
          </p:cNvPicPr>
          <p:nvPr/>
        </p:nvPicPr>
        <p:blipFill>
          <a:blip r:embed="rId5" cstate="print"/>
          <a:stretch>
            <a:fillRect/>
          </a:stretch>
        </p:blipFill>
        <p:spPr>
          <a:xfrm>
            <a:off x="815415" y="2552701"/>
            <a:ext cx="596900" cy="2730500"/>
          </a:xfrm>
          <a:prstGeom prst="rect">
            <a:avLst/>
          </a:prstGeom>
        </p:spPr>
      </p:pic>
      <p:sp>
        <p:nvSpPr>
          <p:cNvPr id="11" name="Textplatzhalter 10"/>
          <p:cNvSpPr>
            <a:spLocks noGrp="1"/>
          </p:cNvSpPr>
          <p:nvPr>
            <p:ph type="body" sz="quarter" idx="10" hasCustomPrompt="1"/>
          </p:nvPr>
        </p:nvSpPr>
        <p:spPr>
          <a:xfrm>
            <a:off x="2245360" y="3071812"/>
            <a:ext cx="3685235" cy="2173549"/>
          </a:xfrm>
        </p:spPr>
        <p:txBody>
          <a:bodyPr>
            <a:normAutofit/>
          </a:bodyPr>
          <a:lstStyle>
            <a:lvl1pPr marL="0" marR="0" indent="0" algn="l" defTabSz="1219044" rtl="0" eaLnBrk="1" fontAlgn="auto" latinLnBrk="0" hangingPunct="1">
              <a:lnSpc>
                <a:spcPct val="100000"/>
              </a:lnSpc>
              <a:spcBef>
                <a:spcPts val="0"/>
              </a:spcBef>
              <a:spcAft>
                <a:spcPts val="0"/>
              </a:spcAft>
              <a:buClr>
                <a:srgbClr val="4B2582"/>
              </a:buClr>
              <a:buSzTx/>
              <a:buFont typeface="Wingdings" pitchFamily="2" charset="2"/>
              <a:buNone/>
              <a:tabLst/>
              <a:defRPr sz="1467" baseline="0"/>
            </a:lvl1pPr>
            <a:lvl2pPr marL="0" indent="0">
              <a:buNone/>
              <a:defRPr/>
            </a:lvl2pPr>
            <a:lvl3pPr marL="0" indent="0">
              <a:buNone/>
              <a:defRPr/>
            </a:lvl3pPr>
            <a:lvl4pPr marL="0" indent="0">
              <a:buNone/>
              <a:defRPr/>
            </a:lvl4pPr>
            <a:lvl5pPr marL="0" indent="0">
              <a:buNone/>
              <a:defRPr/>
            </a:lvl5pPr>
          </a:lstStyle>
          <a:p>
            <a:pPr marL="0" marR="0" lvl="0" indent="0" algn="l" defTabSz="1219044"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US" sz="1333" b="0" i="0" u="none" strike="noStrike" kern="1200" cap="none" spc="0" normalizeH="0" baseline="0" noProof="0">
                <a:ln>
                  <a:noFill/>
                </a:ln>
                <a:solidFill>
                  <a:srgbClr val="000000"/>
                </a:solidFill>
                <a:effectLst/>
                <a:uLnTx/>
                <a:uFillTx/>
                <a:latin typeface="+mn-lt"/>
                <a:ea typeface="+mn-ea"/>
                <a:cs typeface="+mn-cs"/>
              </a:rPr>
              <a:t>Hier Adressdaten eingeben</a:t>
            </a:r>
          </a:p>
        </p:txBody>
      </p:sp>
      <p:sp>
        <p:nvSpPr>
          <p:cNvPr id="9" name="Fußzeilenplatzhalter 8"/>
          <p:cNvSpPr>
            <a:spLocks noGrp="1"/>
          </p:cNvSpPr>
          <p:nvPr>
            <p:ph type="ftr" sz="quarter" idx="12"/>
          </p:nvPr>
        </p:nvSpPr>
        <p:spPr/>
        <p:txBody>
          <a:bodyPr/>
          <a:lstStyle>
            <a:lvl1pPr rtl="0">
              <a:defRPr/>
            </a:lvl1pPr>
          </a:lstStyle>
          <a:p>
            <a:r>
              <a:rPr lang="en-US"/>
              <a:t>PI Internationale Makroökonomik</a:t>
            </a:r>
          </a:p>
        </p:txBody>
      </p:sp>
      <p:sp>
        <p:nvSpPr>
          <p:cNvPr id="10" name="Foliennummernplatzhalter 9"/>
          <p:cNvSpPr>
            <a:spLocks noGrp="1"/>
          </p:cNvSpPr>
          <p:nvPr>
            <p:ph type="sldNum" sz="quarter" idx="13"/>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16025" y="1613536"/>
            <a:ext cx="10346192" cy="4304461"/>
          </a:xfrm>
        </p:spPr>
        <p:txBody>
          <a:bodyPr lIns="0" rIns="0">
            <a:normAutofit/>
          </a:bodyPr>
          <a:lstStyle>
            <a:lvl1pPr>
              <a:defRPr sz="1920"/>
            </a:lvl1pPr>
            <a:lvl2pPr>
              <a:defRPr sz="1800"/>
            </a:lvl2pPr>
            <a:lvl3pPr>
              <a:defRPr sz="1680"/>
            </a:lvl3pPr>
            <a:lvl4pPr>
              <a:defRPr sz="1440"/>
            </a:lvl4pPr>
            <a:lvl5pPr>
              <a:defRPr sz="1440"/>
            </a:lvl5pPr>
          </a:lstStyle>
          <a:p>
            <a:pPr lvl="0"/>
            <a:r>
              <a:rPr lang="en-GB" err="1"/>
              <a:t>Textmasterformat</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6" name="Foliennummernplatzhalter 9"/>
          <p:cNvSpPr>
            <a:spLocks noGrp="1"/>
          </p:cNvSpPr>
          <p:nvPr>
            <p:ph type="sldNum" sz="quarter" idx="12"/>
          </p:nvPr>
        </p:nvSpPr>
        <p:spPr>
          <a:xfrm>
            <a:off x="9141778" y="6355583"/>
            <a:ext cx="652463" cy="309702"/>
          </a:xfrm>
        </p:spPr>
        <p:txBody>
          <a:bodyPr/>
          <a:lstStyle>
            <a:lvl1pPr>
              <a:defRPr sz="1260"/>
            </a:lvl1pPr>
          </a:lstStyle>
          <a:p>
            <a:fld id="{802006FE-6571-4354-8775-F8708372C227}" type="slidenum">
              <a:rPr lang="de-DE" smtClean="0"/>
              <a:t>‹#›</a:t>
            </a:fld>
            <a:endParaRPr lang="de-DE"/>
          </a:p>
        </p:txBody>
      </p:sp>
      <p:sp>
        <p:nvSpPr>
          <p:cNvPr id="2" name="Textplatzhalter 2">
            <a:extLst>
              <a:ext uri="{FF2B5EF4-FFF2-40B4-BE49-F238E27FC236}">
                <a16:creationId xmlns:a16="http://schemas.microsoft.com/office/drawing/2014/main" id="{A77B433D-8358-8CF4-70AF-179734E31468}"/>
              </a:ext>
            </a:extLst>
          </p:cNvPr>
          <p:cNvSpPr>
            <a:spLocks noGrp="1"/>
          </p:cNvSpPr>
          <p:nvPr>
            <p:ph idx="13"/>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4" name="Titelplatzhalter 4">
            <a:extLst>
              <a:ext uri="{FF2B5EF4-FFF2-40B4-BE49-F238E27FC236}">
                <a16:creationId xmlns:a16="http://schemas.microsoft.com/office/drawing/2014/main" id="{E4EB64C5-8F82-C69D-2E38-57DD0771BC22}"/>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41900295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8914461" y="6153218"/>
            <a:ext cx="2332800" cy="482273"/>
          </a:xfrm>
          <a:prstGeom prst="rect">
            <a:avLst/>
          </a:prstGeom>
        </p:spPr>
      </p:pic>
      <p:grpSp>
        <p:nvGrpSpPr>
          <p:cNvPr id="18" name="Gruppieren 17"/>
          <p:cNvGrpSpPr/>
          <p:nvPr/>
        </p:nvGrpSpPr>
        <p:grpSpPr>
          <a:xfrm>
            <a:off x="394100" y="750745"/>
            <a:ext cx="11403800" cy="2445120"/>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grpSp>
      <p:pic>
        <p:nvPicPr>
          <p:cNvPr id="23" name="Bild 19"/>
          <p:cNvPicPr>
            <a:picLocks noChangeAspect="1"/>
          </p:cNvPicPr>
          <p:nvPr/>
        </p:nvPicPr>
        <p:blipFill>
          <a:blip r:embed="rId4"/>
          <a:stretch>
            <a:fillRect/>
          </a:stretch>
        </p:blipFill>
        <p:spPr>
          <a:xfrm>
            <a:off x="8742658" y="1279710"/>
            <a:ext cx="2498693" cy="1170120"/>
          </a:xfrm>
          <a:prstGeom prst="rect">
            <a:avLst/>
          </a:prstGeom>
        </p:spPr>
      </p:pic>
      <p:sp>
        <p:nvSpPr>
          <p:cNvPr id="24" name="Textplatzhalter 9"/>
          <p:cNvSpPr>
            <a:spLocks noGrp="1"/>
          </p:cNvSpPr>
          <p:nvPr>
            <p:ph type="body" sz="quarter" idx="11" hasCustomPrompt="1"/>
          </p:nvPr>
        </p:nvSpPr>
        <p:spPr bwMode="white">
          <a:xfrm>
            <a:off x="383117" y="3529966"/>
            <a:ext cx="5712883" cy="879417"/>
          </a:xfrm>
          <a:solidFill>
            <a:schemeClr val="bg1">
              <a:alpha val="90000"/>
            </a:schemeClr>
          </a:solidFill>
        </p:spPr>
        <p:txBody>
          <a:bodyPr wrap="square" lIns="324000" tIns="216000" rIns="324000" bIns="216000" rtlCol="0" anchor="t" anchorCtr="0">
            <a:spAutoFit/>
          </a:bodyPr>
          <a:lstStyle>
            <a:lvl1pPr marL="0" indent="0">
              <a:buNone/>
              <a:defRPr lang="de-DE" sz="1440" baseline="0" dirty="0" smtClean="0"/>
            </a:lvl1pPr>
          </a:lstStyle>
          <a:p>
            <a:r>
              <a:rPr lang="en-GB"/>
              <a:t>Information about presentation (author, version No. etc.)</a:t>
            </a:r>
          </a:p>
        </p:txBody>
      </p:sp>
      <p:sp>
        <p:nvSpPr>
          <p:cNvPr id="30" name="Untertitel 2"/>
          <p:cNvSpPr>
            <a:spLocks noGrp="1"/>
          </p:cNvSpPr>
          <p:nvPr>
            <p:ph type="subTitle" idx="1" hasCustomPrompt="1"/>
          </p:nvPr>
        </p:nvSpPr>
        <p:spPr bwMode="black">
          <a:xfrm>
            <a:off x="807208" y="1191696"/>
            <a:ext cx="7248000" cy="421840"/>
          </a:xfrm>
        </p:spPr>
        <p:txBody>
          <a:bodyPr tIns="0" bIns="0">
            <a:noAutofit/>
          </a:bodyPr>
          <a:lstStyle>
            <a:lvl1pPr marL="0" indent="0" algn="l">
              <a:lnSpc>
                <a:spcPct val="100000"/>
              </a:lnSpc>
              <a:buNone/>
              <a:defRPr sz="2160" b="1" i="0" baseline="0">
                <a:solidFill>
                  <a:schemeClr val="tx1"/>
                </a:solidFill>
                <a:latin typeface="Verdana" charset="0"/>
                <a:ea typeface="Verdana" charset="0"/>
                <a:cs typeface="Verdana" charset="0"/>
              </a:defRPr>
            </a:lvl1pPr>
            <a:lvl2pPr marL="548584" indent="0" algn="ctr">
              <a:buNone/>
              <a:defRPr>
                <a:solidFill>
                  <a:schemeClr val="tx1">
                    <a:tint val="75000"/>
                  </a:schemeClr>
                </a:solidFill>
              </a:defRPr>
            </a:lvl2pPr>
            <a:lvl3pPr marL="1097167" indent="0" algn="ctr">
              <a:buNone/>
              <a:defRPr>
                <a:solidFill>
                  <a:schemeClr val="tx1">
                    <a:tint val="75000"/>
                  </a:schemeClr>
                </a:solidFill>
              </a:defRPr>
            </a:lvl3pPr>
            <a:lvl4pPr marL="1645752" indent="0" algn="ctr">
              <a:buNone/>
              <a:defRPr>
                <a:solidFill>
                  <a:schemeClr val="tx1">
                    <a:tint val="75000"/>
                  </a:schemeClr>
                </a:solidFill>
              </a:defRPr>
            </a:lvl4pPr>
            <a:lvl5pPr marL="2194336" indent="0" algn="ctr">
              <a:buNone/>
              <a:defRPr>
                <a:solidFill>
                  <a:schemeClr val="tx1">
                    <a:tint val="75000"/>
                  </a:schemeClr>
                </a:solidFill>
              </a:defRPr>
            </a:lvl5pPr>
            <a:lvl6pPr marL="2742920" indent="0" algn="ctr">
              <a:buNone/>
              <a:defRPr>
                <a:solidFill>
                  <a:schemeClr val="tx1">
                    <a:tint val="75000"/>
                  </a:schemeClr>
                </a:solidFill>
              </a:defRPr>
            </a:lvl6pPr>
            <a:lvl7pPr marL="3291504" indent="0" algn="ctr">
              <a:buNone/>
              <a:defRPr>
                <a:solidFill>
                  <a:schemeClr val="tx1">
                    <a:tint val="75000"/>
                  </a:schemeClr>
                </a:solidFill>
              </a:defRPr>
            </a:lvl7pPr>
            <a:lvl8pPr marL="3840088" indent="0" algn="ctr">
              <a:buNone/>
              <a:defRPr>
                <a:solidFill>
                  <a:schemeClr val="tx1">
                    <a:tint val="75000"/>
                  </a:schemeClr>
                </a:solidFill>
              </a:defRPr>
            </a:lvl8pPr>
            <a:lvl9pPr marL="4388672" indent="0" algn="ctr">
              <a:buNone/>
              <a:defRPr>
                <a:solidFill>
                  <a:schemeClr val="tx1">
                    <a:tint val="75000"/>
                  </a:schemeClr>
                </a:solidFill>
              </a:defRPr>
            </a:lvl9pPr>
          </a:lstStyle>
          <a:p>
            <a:r>
              <a:rPr lang="en-GB"/>
              <a:t>Add subtitle here if required</a:t>
            </a:r>
          </a:p>
        </p:txBody>
      </p:sp>
      <p:sp>
        <p:nvSpPr>
          <p:cNvPr id="31" name="Titel 1"/>
          <p:cNvSpPr>
            <a:spLocks noGrp="1"/>
          </p:cNvSpPr>
          <p:nvPr>
            <p:ph type="ctrTitle" hasCustomPrompt="1"/>
          </p:nvPr>
        </p:nvSpPr>
        <p:spPr bwMode="black">
          <a:xfrm>
            <a:off x="807208" y="1561638"/>
            <a:ext cx="7248000" cy="1231200"/>
          </a:xfrm>
          <a:prstGeom prst="rect">
            <a:avLst/>
          </a:prstGeom>
        </p:spPr>
        <p:txBody>
          <a:bodyPr tIns="0" anchor="ctr" anchorCtr="0">
            <a:noAutofit/>
          </a:bodyPr>
          <a:lstStyle>
            <a:lvl1pPr algn="l">
              <a:lnSpc>
                <a:spcPct val="100000"/>
              </a:lnSpc>
              <a:defRPr sz="3840" b="1" i="0" baseline="0">
                <a:solidFill>
                  <a:schemeClr val="bg1"/>
                </a:solidFill>
                <a:latin typeface="Georgia" charset="0"/>
                <a:ea typeface="Georgia" charset="0"/>
                <a:cs typeface="Georgia" charset="0"/>
              </a:defRPr>
            </a:lvl1pPr>
          </a:lstStyle>
          <a:p>
            <a:r>
              <a:rPr lang="en-GB"/>
              <a:t>Max. 2 lines of text for header</a:t>
            </a:r>
          </a:p>
        </p:txBody>
      </p:sp>
    </p:spTree>
    <p:extLst>
      <p:ext uri="{BB962C8B-B14F-4D97-AF65-F5344CB8AC3E}">
        <p14:creationId xmlns:p14="http://schemas.microsoft.com/office/powerpoint/2010/main" val="9990472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folie ohne Bild">
    <p:spTree>
      <p:nvGrpSpPr>
        <p:cNvPr id="1" name=""/>
        <p:cNvGrpSpPr/>
        <p:nvPr/>
      </p:nvGrpSpPr>
      <p:grpSpPr>
        <a:xfrm>
          <a:off x="0" y="0"/>
          <a:ext cx="0" cy="0"/>
          <a:chOff x="0" y="0"/>
          <a:chExt cx="0" cy="0"/>
        </a:xfrm>
      </p:grpSpPr>
      <p:grpSp>
        <p:nvGrpSpPr>
          <p:cNvPr id="12" name="Gruppieren 11"/>
          <p:cNvGrpSpPr/>
          <p:nvPr/>
        </p:nvGrpSpPr>
        <p:grpSpPr>
          <a:xfrm>
            <a:off x="383117" y="723983"/>
            <a:ext cx="11403800" cy="244512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gr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2244" y="6155953"/>
            <a:ext cx="2332741" cy="482804"/>
          </a:xfrm>
          <a:prstGeom prst="rect">
            <a:avLst/>
          </a:prstGeom>
        </p:spPr>
      </p:pic>
      <p:pic>
        <p:nvPicPr>
          <p:cNvPr id="20" name="Bild 19"/>
          <p:cNvPicPr>
            <a:picLocks noChangeAspect="1"/>
          </p:cNvPicPr>
          <p:nvPr/>
        </p:nvPicPr>
        <p:blipFill>
          <a:blip r:embed="rId3"/>
          <a:stretch>
            <a:fillRect/>
          </a:stretch>
        </p:blipFill>
        <p:spPr>
          <a:xfrm>
            <a:off x="8742658" y="1279710"/>
            <a:ext cx="2498693" cy="1170120"/>
          </a:xfrm>
          <a:prstGeom prst="rect">
            <a:avLst/>
          </a:prstGeom>
        </p:spPr>
      </p:pic>
      <p:sp>
        <p:nvSpPr>
          <p:cNvPr id="14" name="Textplatzhalter 9"/>
          <p:cNvSpPr>
            <a:spLocks noGrp="1"/>
          </p:cNvSpPr>
          <p:nvPr>
            <p:ph type="body" sz="quarter" idx="11" hasCustomPrompt="1"/>
          </p:nvPr>
        </p:nvSpPr>
        <p:spPr bwMode="white">
          <a:xfrm>
            <a:off x="383117" y="3529966"/>
            <a:ext cx="5712883" cy="879417"/>
          </a:xfrm>
          <a:solidFill>
            <a:schemeClr val="bg1">
              <a:alpha val="90000"/>
            </a:schemeClr>
          </a:solidFill>
        </p:spPr>
        <p:txBody>
          <a:bodyPr wrap="square" lIns="324000" tIns="216000" rIns="324000" bIns="216000" rtlCol="0" anchor="t" anchorCtr="0">
            <a:spAutoFit/>
          </a:bodyPr>
          <a:lstStyle>
            <a:lvl1pPr marL="0" indent="0">
              <a:buNone/>
              <a:defRPr lang="de-DE" sz="1440" dirty="0" smtClean="0"/>
            </a:lvl1pPr>
          </a:lstStyle>
          <a:p>
            <a:r>
              <a:rPr lang="en-GB"/>
              <a:t>Information about presentation (author, version No. etc.)</a:t>
            </a:r>
          </a:p>
        </p:txBody>
      </p:sp>
      <p:sp>
        <p:nvSpPr>
          <p:cNvPr id="13" name="Titel 1"/>
          <p:cNvSpPr>
            <a:spLocks noGrp="1"/>
          </p:cNvSpPr>
          <p:nvPr>
            <p:ph type="ctrTitle" hasCustomPrompt="1"/>
          </p:nvPr>
        </p:nvSpPr>
        <p:spPr bwMode="black">
          <a:xfrm>
            <a:off x="807208" y="1561638"/>
            <a:ext cx="7248000" cy="1231200"/>
          </a:xfrm>
          <a:prstGeom prst="rect">
            <a:avLst/>
          </a:prstGeom>
        </p:spPr>
        <p:txBody>
          <a:bodyPr tIns="0" anchor="ctr" anchorCtr="0">
            <a:noAutofit/>
          </a:bodyPr>
          <a:lstStyle>
            <a:lvl1pPr algn="l">
              <a:lnSpc>
                <a:spcPct val="100000"/>
              </a:lnSpc>
              <a:defRPr sz="3840" b="1" i="0" baseline="0">
                <a:solidFill>
                  <a:schemeClr val="bg1"/>
                </a:solidFill>
                <a:latin typeface="Georgia" charset="0"/>
                <a:ea typeface="Georgia" charset="0"/>
                <a:cs typeface="Georgia" charset="0"/>
              </a:defRPr>
            </a:lvl1pPr>
          </a:lstStyle>
          <a:p>
            <a:r>
              <a:rPr lang="en-GB"/>
              <a:t>Max. 2 lines of text for header</a:t>
            </a:r>
          </a:p>
        </p:txBody>
      </p:sp>
      <p:sp>
        <p:nvSpPr>
          <p:cNvPr id="15" name="Untertitel 2"/>
          <p:cNvSpPr>
            <a:spLocks noGrp="1"/>
          </p:cNvSpPr>
          <p:nvPr>
            <p:ph type="subTitle" idx="1" hasCustomPrompt="1"/>
          </p:nvPr>
        </p:nvSpPr>
        <p:spPr bwMode="black">
          <a:xfrm>
            <a:off x="807208" y="1191696"/>
            <a:ext cx="7248000" cy="421840"/>
          </a:xfrm>
        </p:spPr>
        <p:txBody>
          <a:bodyPr tIns="0" bIns="0">
            <a:noAutofit/>
          </a:bodyPr>
          <a:lstStyle>
            <a:lvl1pPr marL="0" indent="0" algn="l">
              <a:lnSpc>
                <a:spcPct val="100000"/>
              </a:lnSpc>
              <a:buNone/>
              <a:defRPr sz="2160" b="1" i="0">
                <a:solidFill>
                  <a:schemeClr val="tx1"/>
                </a:solidFill>
                <a:latin typeface="Verdana" charset="0"/>
                <a:ea typeface="Verdana" charset="0"/>
                <a:cs typeface="Verdana" charset="0"/>
              </a:defRPr>
            </a:lvl1pPr>
            <a:lvl2pPr marL="548584" indent="0" algn="ctr">
              <a:buNone/>
              <a:defRPr>
                <a:solidFill>
                  <a:schemeClr val="tx1">
                    <a:tint val="75000"/>
                  </a:schemeClr>
                </a:solidFill>
              </a:defRPr>
            </a:lvl2pPr>
            <a:lvl3pPr marL="1097167" indent="0" algn="ctr">
              <a:buNone/>
              <a:defRPr>
                <a:solidFill>
                  <a:schemeClr val="tx1">
                    <a:tint val="75000"/>
                  </a:schemeClr>
                </a:solidFill>
              </a:defRPr>
            </a:lvl3pPr>
            <a:lvl4pPr marL="1645752" indent="0" algn="ctr">
              <a:buNone/>
              <a:defRPr>
                <a:solidFill>
                  <a:schemeClr val="tx1">
                    <a:tint val="75000"/>
                  </a:schemeClr>
                </a:solidFill>
              </a:defRPr>
            </a:lvl4pPr>
            <a:lvl5pPr marL="2194336" indent="0" algn="ctr">
              <a:buNone/>
              <a:defRPr>
                <a:solidFill>
                  <a:schemeClr val="tx1">
                    <a:tint val="75000"/>
                  </a:schemeClr>
                </a:solidFill>
              </a:defRPr>
            </a:lvl5pPr>
            <a:lvl6pPr marL="2742920" indent="0" algn="ctr">
              <a:buNone/>
              <a:defRPr>
                <a:solidFill>
                  <a:schemeClr val="tx1">
                    <a:tint val="75000"/>
                  </a:schemeClr>
                </a:solidFill>
              </a:defRPr>
            </a:lvl6pPr>
            <a:lvl7pPr marL="3291504" indent="0" algn="ctr">
              <a:buNone/>
              <a:defRPr>
                <a:solidFill>
                  <a:schemeClr val="tx1">
                    <a:tint val="75000"/>
                  </a:schemeClr>
                </a:solidFill>
              </a:defRPr>
            </a:lvl7pPr>
            <a:lvl8pPr marL="3840088" indent="0" algn="ctr">
              <a:buNone/>
              <a:defRPr>
                <a:solidFill>
                  <a:schemeClr val="tx1">
                    <a:tint val="75000"/>
                  </a:schemeClr>
                </a:solidFill>
              </a:defRPr>
            </a:lvl8pPr>
            <a:lvl9pPr marL="4388672" indent="0" algn="ctr">
              <a:buNone/>
              <a:defRPr>
                <a:solidFill>
                  <a:schemeClr val="tx1">
                    <a:tint val="75000"/>
                  </a:schemeClr>
                </a:solidFill>
              </a:defRPr>
            </a:lvl9pPr>
          </a:lstStyle>
          <a:p>
            <a:r>
              <a:rPr lang="en-GB"/>
              <a:t>Add subtitle here if required</a:t>
            </a:r>
          </a:p>
        </p:txBody>
      </p:sp>
    </p:spTree>
    <p:extLst>
      <p:ext uri="{BB962C8B-B14F-4D97-AF65-F5344CB8AC3E}">
        <p14:creationId xmlns:p14="http://schemas.microsoft.com/office/powerpoint/2010/main" val="30863546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Titelfolie ohne Bi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grpSp>
        <p:nvGrpSpPr>
          <p:cNvPr id="12" name="Gruppieren 11"/>
          <p:cNvGrpSpPr/>
          <p:nvPr/>
        </p:nvGrpSpPr>
        <p:grpSpPr>
          <a:xfrm>
            <a:off x="383117" y="723983"/>
            <a:ext cx="11403800" cy="244512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160"/>
            </a:p>
          </p:txBody>
        </p:sp>
      </p:grpSp>
      <p:pic>
        <p:nvPicPr>
          <p:cNvPr id="20" name="Bild 19"/>
          <p:cNvPicPr>
            <a:picLocks noChangeAspect="1"/>
          </p:cNvPicPr>
          <p:nvPr/>
        </p:nvPicPr>
        <p:blipFill>
          <a:blip r:embed="rId3"/>
          <a:stretch>
            <a:fillRect/>
          </a:stretch>
        </p:blipFill>
        <p:spPr>
          <a:xfrm>
            <a:off x="8742658" y="1279710"/>
            <a:ext cx="2498693" cy="1170120"/>
          </a:xfrm>
          <a:prstGeom prst="rect">
            <a:avLst/>
          </a:prstGeom>
        </p:spPr>
      </p:pic>
      <p:sp>
        <p:nvSpPr>
          <p:cNvPr id="14" name="Textplatzhalter 9"/>
          <p:cNvSpPr>
            <a:spLocks noGrp="1"/>
          </p:cNvSpPr>
          <p:nvPr>
            <p:ph type="body" sz="quarter" idx="11" hasCustomPrompt="1"/>
          </p:nvPr>
        </p:nvSpPr>
        <p:spPr bwMode="white">
          <a:xfrm>
            <a:off x="383117" y="3529966"/>
            <a:ext cx="5712883" cy="879417"/>
          </a:xfrm>
          <a:solidFill>
            <a:schemeClr val="bg1">
              <a:alpha val="90000"/>
            </a:schemeClr>
          </a:solidFill>
        </p:spPr>
        <p:txBody>
          <a:bodyPr wrap="square" lIns="324000" tIns="216000" rIns="324000" bIns="216000" rtlCol="0" anchor="t" anchorCtr="0">
            <a:spAutoFit/>
          </a:bodyPr>
          <a:lstStyle>
            <a:lvl1pPr marL="0" indent="0">
              <a:buNone/>
              <a:defRPr lang="de-DE" sz="1440" dirty="0" smtClean="0"/>
            </a:lvl1pPr>
          </a:lstStyle>
          <a:p>
            <a:r>
              <a:rPr lang="en-GB"/>
              <a:t>Information about presentation (author, version No. etc.)</a:t>
            </a:r>
          </a:p>
        </p:txBody>
      </p:sp>
      <p:sp>
        <p:nvSpPr>
          <p:cNvPr id="13" name="Titel 1"/>
          <p:cNvSpPr>
            <a:spLocks noGrp="1"/>
          </p:cNvSpPr>
          <p:nvPr>
            <p:ph type="ctrTitle" hasCustomPrompt="1"/>
          </p:nvPr>
        </p:nvSpPr>
        <p:spPr bwMode="black">
          <a:xfrm>
            <a:off x="807208" y="1561638"/>
            <a:ext cx="7248000" cy="1231200"/>
          </a:xfrm>
          <a:prstGeom prst="rect">
            <a:avLst/>
          </a:prstGeom>
        </p:spPr>
        <p:txBody>
          <a:bodyPr tIns="0" anchor="ctr" anchorCtr="0">
            <a:noAutofit/>
          </a:bodyPr>
          <a:lstStyle>
            <a:lvl1pPr algn="l">
              <a:lnSpc>
                <a:spcPct val="100000"/>
              </a:lnSpc>
              <a:defRPr sz="3840" b="1" i="0" baseline="0">
                <a:solidFill>
                  <a:schemeClr val="bg1"/>
                </a:solidFill>
                <a:latin typeface="Georgia" charset="0"/>
                <a:ea typeface="Georgia" charset="0"/>
                <a:cs typeface="Georgia" charset="0"/>
              </a:defRPr>
            </a:lvl1pPr>
          </a:lstStyle>
          <a:p>
            <a:r>
              <a:rPr lang="en-GB"/>
              <a:t>Max. 2 lines of text for header</a:t>
            </a:r>
          </a:p>
        </p:txBody>
      </p:sp>
      <p:sp>
        <p:nvSpPr>
          <p:cNvPr id="15" name="Untertitel 2"/>
          <p:cNvSpPr>
            <a:spLocks noGrp="1"/>
          </p:cNvSpPr>
          <p:nvPr>
            <p:ph type="subTitle" idx="1" hasCustomPrompt="1"/>
          </p:nvPr>
        </p:nvSpPr>
        <p:spPr bwMode="black">
          <a:xfrm>
            <a:off x="807208" y="1191696"/>
            <a:ext cx="7248000" cy="421840"/>
          </a:xfrm>
        </p:spPr>
        <p:txBody>
          <a:bodyPr tIns="0" bIns="0">
            <a:noAutofit/>
          </a:bodyPr>
          <a:lstStyle>
            <a:lvl1pPr marL="0" indent="0" algn="l">
              <a:lnSpc>
                <a:spcPct val="100000"/>
              </a:lnSpc>
              <a:buNone/>
              <a:defRPr sz="2160" b="1" i="0">
                <a:solidFill>
                  <a:schemeClr val="tx1"/>
                </a:solidFill>
                <a:latin typeface="Verdana" charset="0"/>
                <a:ea typeface="Verdana" charset="0"/>
                <a:cs typeface="Verdana" charset="0"/>
              </a:defRPr>
            </a:lvl1pPr>
            <a:lvl2pPr marL="548584" indent="0" algn="ctr">
              <a:buNone/>
              <a:defRPr>
                <a:solidFill>
                  <a:schemeClr val="tx1">
                    <a:tint val="75000"/>
                  </a:schemeClr>
                </a:solidFill>
              </a:defRPr>
            </a:lvl2pPr>
            <a:lvl3pPr marL="1097167" indent="0" algn="ctr">
              <a:buNone/>
              <a:defRPr>
                <a:solidFill>
                  <a:schemeClr val="tx1">
                    <a:tint val="75000"/>
                  </a:schemeClr>
                </a:solidFill>
              </a:defRPr>
            </a:lvl3pPr>
            <a:lvl4pPr marL="1645752" indent="0" algn="ctr">
              <a:buNone/>
              <a:defRPr>
                <a:solidFill>
                  <a:schemeClr val="tx1">
                    <a:tint val="75000"/>
                  </a:schemeClr>
                </a:solidFill>
              </a:defRPr>
            </a:lvl4pPr>
            <a:lvl5pPr marL="2194336" indent="0" algn="ctr">
              <a:buNone/>
              <a:defRPr>
                <a:solidFill>
                  <a:schemeClr val="tx1">
                    <a:tint val="75000"/>
                  </a:schemeClr>
                </a:solidFill>
              </a:defRPr>
            </a:lvl5pPr>
            <a:lvl6pPr marL="2742920" indent="0" algn="ctr">
              <a:buNone/>
              <a:defRPr>
                <a:solidFill>
                  <a:schemeClr val="tx1">
                    <a:tint val="75000"/>
                  </a:schemeClr>
                </a:solidFill>
              </a:defRPr>
            </a:lvl6pPr>
            <a:lvl7pPr marL="3291504" indent="0" algn="ctr">
              <a:buNone/>
              <a:defRPr>
                <a:solidFill>
                  <a:schemeClr val="tx1">
                    <a:tint val="75000"/>
                  </a:schemeClr>
                </a:solidFill>
              </a:defRPr>
            </a:lvl7pPr>
            <a:lvl8pPr marL="3840088" indent="0" algn="ctr">
              <a:buNone/>
              <a:defRPr>
                <a:solidFill>
                  <a:schemeClr val="tx1">
                    <a:tint val="75000"/>
                  </a:schemeClr>
                </a:solidFill>
              </a:defRPr>
            </a:lvl8pPr>
            <a:lvl9pPr marL="4388672" indent="0" algn="ctr">
              <a:buNone/>
              <a:defRPr>
                <a:solidFill>
                  <a:schemeClr val="tx1">
                    <a:tint val="75000"/>
                  </a:schemeClr>
                </a:solidFill>
              </a:defRPr>
            </a:lvl9pPr>
          </a:lstStyle>
          <a:p>
            <a:r>
              <a:rPr lang="en-GB"/>
              <a:t>Add subtitle here if required</a:t>
            </a:r>
          </a:p>
        </p:txBody>
      </p:sp>
    </p:spTree>
    <p:extLst>
      <p:ext uri="{BB962C8B-B14F-4D97-AF65-F5344CB8AC3E}">
        <p14:creationId xmlns:p14="http://schemas.microsoft.com/office/powerpoint/2010/main" val="26077848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5FEC025-2A85-8607-B8E8-62F4331D10F8}"/>
              </a:ext>
            </a:extLst>
          </p:cNvPr>
          <p:cNvGraphicFramePr>
            <a:graphicFrameLocks noChangeAspect="1"/>
          </p:cNvGraphicFramePr>
          <p:nvPr userDrawn="1">
            <p:custDataLst>
              <p:tags r:id="rId1"/>
            </p:custDataLst>
            <p:extLst>
              <p:ext uri="{D42A27DB-BD31-4B8C-83A1-F6EECF244321}">
                <p14:modId xmlns:p14="http://schemas.microsoft.com/office/powerpoint/2010/main" val="14789520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5" name="Objekt 4" hidden="1">
                        <a:extLst>
                          <a:ext uri="{FF2B5EF4-FFF2-40B4-BE49-F238E27FC236}">
                            <a16:creationId xmlns:a16="http://schemas.microsoft.com/office/drawing/2014/main" id="{B5FEC025-2A85-8607-B8E8-62F4331D10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Grafik 12">
            <a:extLst>
              <a:ext uri="{FF2B5EF4-FFF2-40B4-BE49-F238E27FC236}">
                <a16:creationId xmlns:a16="http://schemas.microsoft.com/office/drawing/2014/main" id="{ED138573-963E-45E2-816B-C3F7B0FE1E7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721726" y="6091196"/>
            <a:ext cx="2526241" cy="436989"/>
          </a:xfrm>
          <a:prstGeom prst="rect">
            <a:avLst/>
          </a:prstGeom>
        </p:spPr>
      </p:pic>
      <p:grpSp>
        <p:nvGrpSpPr>
          <p:cNvPr id="14" name="Gruppieren 13"/>
          <p:cNvGrpSpPr/>
          <p:nvPr userDrawn="1"/>
        </p:nvGrpSpPr>
        <p:grpSpPr bwMode="blackWhite">
          <a:xfrm>
            <a:off x="383117" y="728399"/>
            <a:ext cx="11403800" cy="2073600"/>
            <a:chOff x="287338" y="603319"/>
            <a:chExt cx="8552850" cy="2037600"/>
          </a:xfrm>
        </p:grpSpPr>
        <p:sp>
          <p:nvSpPr>
            <p:cNvPr id="17" name="Rechteck 16"/>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18" name="Rechteck 17"/>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2" name="Titel 1"/>
          <p:cNvSpPr>
            <a:spLocks noGrp="1"/>
          </p:cNvSpPr>
          <p:nvPr>
            <p:ph type="ctrTitle" hasCustomPrompt="1"/>
          </p:nvPr>
        </p:nvSpPr>
        <p:spPr bwMode="black">
          <a:xfrm>
            <a:off x="807211" y="1554985"/>
            <a:ext cx="7448791" cy="620057"/>
          </a:xfrm>
          <a:prstGeom prst="rect">
            <a:avLst/>
          </a:prstGeom>
        </p:spPr>
        <p:txBody>
          <a:bodyPr vert="horz" tIns="0" anchor="b"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Einzeiligen Titel eingeben</a:t>
            </a:r>
          </a:p>
        </p:txBody>
      </p:sp>
      <p:sp>
        <p:nvSpPr>
          <p:cNvPr id="3" name="Untertitel 2"/>
          <p:cNvSpPr>
            <a:spLocks noGrp="1"/>
          </p:cNvSpPr>
          <p:nvPr>
            <p:ph type="subTitle" idx="1" hasCustomPrompt="1"/>
          </p:nvPr>
        </p:nvSpPr>
        <p:spPr bwMode="black">
          <a:xfrm>
            <a:off x="807211" y="1191696"/>
            <a:ext cx="7448791" cy="365413"/>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sp>
        <p:nvSpPr>
          <p:cNvPr id="16" name="Textplatzhalter 9"/>
          <p:cNvSpPr>
            <a:spLocks noGrp="1"/>
          </p:cNvSpPr>
          <p:nvPr>
            <p:ph type="body" sz="quarter" idx="11" hasCustomPrompt="1"/>
          </p:nvPr>
        </p:nvSpPr>
        <p:spPr bwMode="white">
          <a:xfrm>
            <a:off x="383117" y="3173415"/>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pic>
        <p:nvPicPr>
          <p:cNvPr id="28" name="Grafik 27">
            <a:extLst>
              <a:ext uri="{FF2B5EF4-FFF2-40B4-BE49-F238E27FC236}">
                <a16:creationId xmlns:a16="http://schemas.microsoft.com/office/drawing/2014/main" id="{6BDC8D04-A605-420C-944D-BF9374792A12}"/>
              </a:ext>
            </a:extLst>
          </p:cNvPr>
          <p:cNvPicPr>
            <a:picLocks noChangeAspect="1"/>
          </p:cNvPicPr>
          <p:nvPr userDrawn="1"/>
        </p:nvPicPr>
        <p:blipFill>
          <a:blip r:embed="rId7"/>
          <a:stretch>
            <a:fillRect/>
          </a:stretch>
        </p:blipFill>
        <p:spPr>
          <a:xfrm>
            <a:off x="8740748" y="1205314"/>
            <a:ext cx="2500800" cy="131939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16025" y="1613536"/>
            <a:ext cx="10346192" cy="4304461"/>
          </a:xfrm>
        </p:spPr>
        <p:txBody>
          <a:bodyPr lIns="0" rIns="0">
            <a:normAutofit/>
          </a:bodyPr>
          <a:lstStyle>
            <a:lvl1pPr>
              <a:defRPr sz="1920"/>
            </a:lvl1pPr>
            <a:lvl2pPr>
              <a:defRPr sz="1800"/>
            </a:lvl2pPr>
            <a:lvl3pPr>
              <a:defRPr sz="1680"/>
            </a:lvl3pPr>
            <a:lvl4pPr>
              <a:defRPr sz="1440"/>
            </a:lvl4pPr>
            <a:lvl5pPr>
              <a:defRPr sz="1440"/>
            </a:lvl5pPr>
          </a:lstStyle>
          <a:p>
            <a:pPr lvl="0"/>
            <a:r>
              <a:rPr lang="en-GB" err="1"/>
              <a:t>Textmasterformat</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6" name="Foliennummernplatzhalter 9"/>
          <p:cNvSpPr>
            <a:spLocks noGrp="1"/>
          </p:cNvSpPr>
          <p:nvPr>
            <p:ph type="sldNum" sz="quarter" idx="12"/>
          </p:nvPr>
        </p:nvSpPr>
        <p:spPr>
          <a:xfrm>
            <a:off x="9141778" y="6355583"/>
            <a:ext cx="652463" cy="309702"/>
          </a:xfrm>
        </p:spPr>
        <p:txBody>
          <a:bodyPr/>
          <a:lstStyle>
            <a:lvl1pPr>
              <a:defRPr sz="1260"/>
            </a:lvl1pPr>
          </a:lstStyle>
          <a:p>
            <a:fld id="{802006FE-6571-4354-8775-F8708372C227}" type="slidenum">
              <a:rPr lang="de-DE" smtClean="0"/>
              <a:t>‹#›</a:t>
            </a:fld>
            <a:endParaRPr lang="de-DE"/>
          </a:p>
        </p:txBody>
      </p:sp>
      <p:sp>
        <p:nvSpPr>
          <p:cNvPr id="2" name="Textplatzhalter 2">
            <a:extLst>
              <a:ext uri="{FF2B5EF4-FFF2-40B4-BE49-F238E27FC236}">
                <a16:creationId xmlns:a16="http://schemas.microsoft.com/office/drawing/2014/main" id="{A77B433D-8358-8CF4-70AF-179734E31468}"/>
              </a:ext>
            </a:extLst>
          </p:cNvPr>
          <p:cNvSpPr>
            <a:spLocks noGrp="1"/>
          </p:cNvSpPr>
          <p:nvPr>
            <p:ph idx="13"/>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4" name="Titelplatzhalter 4">
            <a:extLst>
              <a:ext uri="{FF2B5EF4-FFF2-40B4-BE49-F238E27FC236}">
                <a16:creationId xmlns:a16="http://schemas.microsoft.com/office/drawing/2014/main" id="{E4EB64C5-8F82-C69D-2E38-57DD0771BC22}"/>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4627115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616545" y="1518439"/>
            <a:ext cx="10947396" cy="4577928"/>
          </a:xfrm>
        </p:spPr>
        <p:txBody>
          <a:bodyPr/>
          <a:lstStyle>
            <a:lvl1pPr>
              <a:buNone/>
              <a:defRPr/>
            </a:lvl1pPr>
          </a:lstStyle>
          <a:p>
            <a:pPr lvl="0"/>
            <a:r>
              <a:rPr lang="en-GB"/>
              <a:t>Placeholder for objects</a:t>
            </a:r>
          </a:p>
        </p:txBody>
      </p:sp>
      <p:sp>
        <p:nvSpPr>
          <p:cNvPr id="8" name="Rechteck 7"/>
          <p:cNvSpPr/>
          <p:nvPr/>
        </p:nvSpPr>
        <p:spPr bwMode="gray">
          <a:xfrm>
            <a:off x="0" y="1252226"/>
            <a:ext cx="12192000" cy="3024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60"/>
              <a:t>      </a:t>
            </a:r>
          </a:p>
        </p:txBody>
      </p:sp>
      <p:pic>
        <p:nvPicPr>
          <p:cNvPr id="12" name="Bild 11"/>
          <p:cNvPicPr>
            <a:picLocks noChangeAspect="1"/>
          </p:cNvPicPr>
          <p:nvPr/>
        </p:nvPicPr>
        <p:blipFill>
          <a:blip r:embed="rId2"/>
          <a:stretch>
            <a:fillRect/>
          </a:stretch>
        </p:blipFill>
        <p:spPr>
          <a:xfrm>
            <a:off x="10282162" y="347491"/>
            <a:ext cx="1557613" cy="729420"/>
          </a:xfrm>
          <a:prstGeom prst="rect">
            <a:avLst/>
          </a:prstGeom>
        </p:spPr>
      </p:pic>
      <p:sp>
        <p:nvSpPr>
          <p:cNvPr id="10" name="Foliennummernplatzhalter 9"/>
          <p:cNvSpPr>
            <a:spLocks noGrp="1"/>
          </p:cNvSpPr>
          <p:nvPr>
            <p:ph type="sldNum" sz="quarter" idx="12"/>
          </p:nvPr>
        </p:nvSpPr>
        <p:spPr>
          <a:xfrm>
            <a:off x="9141778" y="6355583"/>
            <a:ext cx="652463" cy="309702"/>
          </a:xfrm>
        </p:spPr>
        <p:txBody>
          <a:bodyPr/>
          <a:lstStyle>
            <a:lvl1pPr>
              <a:defRPr sz="1260"/>
            </a:lvl1pPr>
          </a:lstStyle>
          <a:p>
            <a:fld id="{802006FE-6571-4354-8775-F8708372C227}" type="slidenum">
              <a:rPr lang="de-DE" smtClean="0"/>
              <a:t>‹#›</a:t>
            </a:fld>
            <a:endParaRPr lang="de-DE"/>
          </a:p>
        </p:txBody>
      </p:sp>
      <p:sp>
        <p:nvSpPr>
          <p:cNvPr id="6" name="Textplatzhalter 2">
            <a:extLst>
              <a:ext uri="{FF2B5EF4-FFF2-40B4-BE49-F238E27FC236}">
                <a16:creationId xmlns:a16="http://schemas.microsoft.com/office/drawing/2014/main" id="{0EECDA7E-8671-AC27-9F3B-ABA8DC1915F7}"/>
              </a:ext>
            </a:extLst>
          </p:cNvPr>
          <p:cNvSpPr>
            <a:spLocks noGrp="1"/>
          </p:cNvSpPr>
          <p:nvPr>
            <p:ph idx="1"/>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9" name="Titelplatzhalter 4">
            <a:extLst>
              <a:ext uri="{FF2B5EF4-FFF2-40B4-BE49-F238E27FC236}">
                <a16:creationId xmlns:a16="http://schemas.microsoft.com/office/drawing/2014/main" id="{5D47D09B-E5F2-7801-709A-27C8F0CD7EB5}"/>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3829579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16540" y="1613535"/>
            <a:ext cx="5280000" cy="4458080"/>
          </a:xfrm>
        </p:spPr>
        <p:txBody>
          <a:bodyPr>
            <a:normAutofit/>
          </a:bodyPr>
          <a:lstStyle>
            <a:lvl1pPr>
              <a:defRPr sz="1920"/>
            </a:lvl1pPr>
            <a:lvl2pPr marL="649574" indent="-342900">
              <a:buClr>
                <a:schemeClr val="accent1"/>
              </a:buClr>
              <a:buFont typeface="Wingdings" charset="2"/>
              <a:buChar char="§"/>
              <a:defRPr sz="1800"/>
            </a:lvl2pPr>
            <a:lvl3pPr>
              <a:defRPr sz="1680"/>
            </a:lvl3pPr>
            <a:lvl4pPr>
              <a:buClr>
                <a:schemeClr val="accent1"/>
              </a:buClr>
              <a:defRPr sz="1440"/>
            </a:lvl4pPr>
            <a:lvl5pPr>
              <a:defRPr sz="1440"/>
            </a:lvl5pPr>
            <a:lvl6pPr>
              <a:defRPr sz="2160"/>
            </a:lvl6pPr>
            <a:lvl7pPr>
              <a:defRPr sz="2160"/>
            </a:lvl7pPr>
            <a:lvl8pPr>
              <a:defRPr sz="2160"/>
            </a:lvl8pPr>
            <a:lvl9pPr>
              <a:defRPr sz="2160"/>
            </a:lvl9pPr>
          </a:lstStyle>
          <a:p>
            <a:pPr lvl="0"/>
            <a:r>
              <a:rPr lang="en-GB" err="1"/>
              <a:t>Textmasterformat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p:txBody>
      </p:sp>
      <p:sp>
        <p:nvSpPr>
          <p:cNvPr id="4" name="Inhaltsplatzhalter 3"/>
          <p:cNvSpPr>
            <a:spLocks noGrp="1"/>
          </p:cNvSpPr>
          <p:nvPr>
            <p:ph sz="half" idx="2" hasCustomPrompt="1"/>
          </p:nvPr>
        </p:nvSpPr>
        <p:spPr>
          <a:xfrm>
            <a:off x="6287584" y="1613536"/>
            <a:ext cx="5280000" cy="4458080"/>
          </a:xfrm>
        </p:spPr>
        <p:txBody>
          <a:bodyPr>
            <a:normAutofit/>
          </a:bodyPr>
          <a:lstStyle>
            <a:lvl1pPr>
              <a:buClr>
                <a:schemeClr val="accent1"/>
              </a:buClr>
              <a:defRPr sz="1920"/>
            </a:lvl1pPr>
            <a:lvl2pPr marL="649574" indent="-342900">
              <a:buClr>
                <a:schemeClr val="accent1"/>
              </a:buClr>
              <a:buFont typeface="Wingdings" charset="2"/>
              <a:buChar char="§"/>
              <a:defRPr sz="1800"/>
            </a:lvl2pPr>
            <a:lvl3pPr>
              <a:defRPr sz="1680"/>
            </a:lvl3pPr>
            <a:lvl4pPr>
              <a:buClr>
                <a:schemeClr val="accent1"/>
              </a:buClr>
              <a:defRPr sz="1440"/>
            </a:lvl4pPr>
            <a:lvl5pPr>
              <a:buClr>
                <a:schemeClr val="accent1"/>
              </a:buClr>
              <a:defRPr sz="1440"/>
            </a:lvl5pPr>
            <a:lvl6pPr>
              <a:defRPr sz="2160"/>
            </a:lvl6pPr>
            <a:lvl7pPr>
              <a:defRPr sz="2160"/>
            </a:lvl7pPr>
            <a:lvl8pPr>
              <a:defRPr sz="2160"/>
            </a:lvl8pPr>
            <a:lvl9pPr>
              <a:defRPr sz="2160"/>
            </a:lvl9pPr>
          </a:lstStyle>
          <a:p>
            <a:pPr lvl="0"/>
            <a:r>
              <a:rPr lang="en-GB" err="1"/>
              <a:t>Textmasterformat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p:txBody>
      </p:sp>
      <p:sp>
        <p:nvSpPr>
          <p:cNvPr id="10" name="Foliennummernplatzhalter 9"/>
          <p:cNvSpPr>
            <a:spLocks noGrp="1"/>
          </p:cNvSpPr>
          <p:nvPr>
            <p:ph type="sldNum" sz="quarter" idx="12"/>
          </p:nvPr>
        </p:nvSpPr>
        <p:spPr>
          <a:xfrm>
            <a:off x="9141778" y="6355583"/>
            <a:ext cx="660591" cy="309702"/>
          </a:xfrm>
          <a:prstGeom prst="rect">
            <a:avLst/>
          </a:prstGeom>
        </p:spPr>
        <p:txBody>
          <a:bodyPr/>
          <a:lstStyle>
            <a:lvl1pPr>
              <a:defRPr sz="1260"/>
            </a:lvl1pPr>
          </a:lstStyle>
          <a:p>
            <a:fld id="{802006FE-6571-4354-8775-F8708372C227}" type="slidenum">
              <a:rPr lang="de-DE" smtClean="0"/>
              <a:t>‹#›</a:t>
            </a:fld>
            <a:endParaRPr lang="de-DE"/>
          </a:p>
        </p:txBody>
      </p:sp>
      <p:sp>
        <p:nvSpPr>
          <p:cNvPr id="14" name="Textplatzhalter 2">
            <a:extLst>
              <a:ext uri="{FF2B5EF4-FFF2-40B4-BE49-F238E27FC236}">
                <a16:creationId xmlns:a16="http://schemas.microsoft.com/office/drawing/2014/main" id="{E7322DAA-B2A5-1D6B-968D-BB0D1B2873B4}"/>
              </a:ext>
            </a:extLst>
          </p:cNvPr>
          <p:cNvSpPr>
            <a:spLocks noGrp="1"/>
          </p:cNvSpPr>
          <p:nvPr>
            <p:ph idx="13"/>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15" name="Titelplatzhalter 4">
            <a:extLst>
              <a:ext uri="{FF2B5EF4-FFF2-40B4-BE49-F238E27FC236}">
                <a16:creationId xmlns:a16="http://schemas.microsoft.com/office/drawing/2014/main" id="{BDF66589-4C60-4AC8-3100-9684FD7CF572}"/>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20155233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16540" y="2323189"/>
            <a:ext cx="5280000" cy="3803417"/>
          </a:xfrm>
        </p:spPr>
        <p:txBody>
          <a:bodyPr>
            <a:normAutofit/>
          </a:bodyPr>
          <a:lstStyle>
            <a:lvl1pPr>
              <a:defRPr sz="1920"/>
            </a:lvl1pPr>
            <a:lvl2pPr>
              <a:defRPr sz="1800"/>
            </a:lvl2pPr>
            <a:lvl3pPr>
              <a:defRPr sz="1440"/>
            </a:lvl3pPr>
            <a:lvl4pPr>
              <a:defRPr sz="1320"/>
            </a:lvl4pPr>
            <a:lvl5pPr>
              <a:defRPr sz="1320"/>
            </a:lvl5pPr>
            <a:lvl6pPr>
              <a:defRPr sz="2160"/>
            </a:lvl6pPr>
            <a:lvl7pPr>
              <a:defRPr sz="2160"/>
            </a:lvl7pPr>
            <a:lvl8pPr>
              <a:defRPr sz="2160"/>
            </a:lvl8pPr>
            <a:lvl9pPr>
              <a:defRPr sz="2160"/>
            </a:lvl9pPr>
          </a:lstStyle>
          <a:p>
            <a:pPr lvl="0"/>
            <a:r>
              <a:rPr lang="en-GB" err="1"/>
              <a:t>Textmasterformat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p:txBody>
      </p:sp>
      <p:sp>
        <p:nvSpPr>
          <p:cNvPr id="4" name="Inhaltsplatzhalter 3"/>
          <p:cNvSpPr>
            <a:spLocks noGrp="1"/>
          </p:cNvSpPr>
          <p:nvPr>
            <p:ph sz="half" idx="2" hasCustomPrompt="1"/>
          </p:nvPr>
        </p:nvSpPr>
        <p:spPr>
          <a:xfrm>
            <a:off x="6287584" y="2323189"/>
            <a:ext cx="5280000" cy="3803417"/>
          </a:xfrm>
        </p:spPr>
        <p:txBody>
          <a:bodyPr>
            <a:normAutofit/>
          </a:bodyPr>
          <a:lstStyle>
            <a:lvl1pPr>
              <a:defRPr sz="1920"/>
            </a:lvl1pPr>
            <a:lvl2pPr>
              <a:defRPr sz="1800"/>
            </a:lvl2pPr>
            <a:lvl3pPr>
              <a:defRPr sz="1440"/>
            </a:lvl3pPr>
            <a:lvl4pPr>
              <a:defRPr sz="1320"/>
            </a:lvl4pPr>
            <a:lvl5pPr>
              <a:defRPr sz="1320"/>
            </a:lvl5pPr>
            <a:lvl6pPr>
              <a:defRPr sz="2160"/>
            </a:lvl6pPr>
            <a:lvl7pPr>
              <a:defRPr sz="2160"/>
            </a:lvl7pPr>
            <a:lvl8pPr>
              <a:defRPr sz="2160"/>
            </a:lvl8pPr>
            <a:lvl9pPr>
              <a:defRPr sz="2160"/>
            </a:lvl9pPr>
          </a:lstStyle>
          <a:p>
            <a:pPr lvl="0"/>
            <a:r>
              <a:rPr lang="en-GB" err="1"/>
              <a:t>Textmasterformat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p:txBody>
      </p:sp>
      <p:sp>
        <p:nvSpPr>
          <p:cNvPr id="8" name="Textplatzhalter 2"/>
          <p:cNvSpPr>
            <a:spLocks noGrp="1"/>
          </p:cNvSpPr>
          <p:nvPr>
            <p:ph type="body" idx="13" hasCustomPrompt="1"/>
          </p:nvPr>
        </p:nvSpPr>
        <p:spPr bwMode="gray">
          <a:xfrm>
            <a:off x="624420" y="1613536"/>
            <a:ext cx="528108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110479" indent="0">
              <a:buNone/>
              <a:tabLst/>
              <a:defRPr sz="2160" b="1" baseline="0">
                <a:solidFill>
                  <a:schemeClr val="bg1"/>
                </a:solidFill>
                <a:latin typeface="+mj-lt"/>
              </a:defRPr>
            </a:lvl1pPr>
            <a:lvl2pPr marL="548584" indent="0">
              <a:buNone/>
              <a:defRPr sz="2400" b="1"/>
            </a:lvl2pPr>
            <a:lvl3pPr marL="1097167" indent="0">
              <a:buNone/>
              <a:defRPr sz="2160" b="1"/>
            </a:lvl3pPr>
            <a:lvl4pPr marL="1645752" indent="0">
              <a:buNone/>
              <a:defRPr sz="1920" b="1"/>
            </a:lvl4pPr>
            <a:lvl5pPr marL="2194336" indent="0">
              <a:buNone/>
              <a:defRPr sz="1920" b="1"/>
            </a:lvl5pPr>
            <a:lvl6pPr marL="2742920" indent="0">
              <a:buNone/>
              <a:defRPr sz="1920" b="1"/>
            </a:lvl6pPr>
            <a:lvl7pPr marL="3291504" indent="0">
              <a:buNone/>
              <a:defRPr sz="1920" b="1"/>
            </a:lvl7pPr>
            <a:lvl8pPr marL="3840088" indent="0">
              <a:buNone/>
              <a:defRPr sz="1920" b="1"/>
            </a:lvl8pPr>
            <a:lvl9pPr marL="4388672" indent="0">
              <a:buNone/>
              <a:defRPr sz="1920" b="1"/>
            </a:lvl9pPr>
          </a:lstStyle>
          <a:p>
            <a:pPr lvl="0"/>
            <a:r>
              <a:rPr lang="en-GB"/>
              <a:t>Subtitle 1</a:t>
            </a:r>
          </a:p>
        </p:txBody>
      </p:sp>
      <p:sp>
        <p:nvSpPr>
          <p:cNvPr id="14" name="Textplatzhalter 2"/>
          <p:cNvSpPr>
            <a:spLocks noGrp="1"/>
          </p:cNvSpPr>
          <p:nvPr>
            <p:ph type="body" idx="17" hasCustomPrompt="1"/>
          </p:nvPr>
        </p:nvSpPr>
        <p:spPr bwMode="gray">
          <a:xfrm>
            <a:off x="6303860" y="1613536"/>
            <a:ext cx="528108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110479" indent="0">
              <a:buNone/>
              <a:tabLst/>
              <a:defRPr sz="2160" b="1" baseline="0">
                <a:solidFill>
                  <a:schemeClr val="bg1"/>
                </a:solidFill>
                <a:latin typeface="+mj-lt"/>
              </a:defRPr>
            </a:lvl1pPr>
            <a:lvl2pPr marL="548584" indent="0">
              <a:buNone/>
              <a:defRPr sz="2400" b="1"/>
            </a:lvl2pPr>
            <a:lvl3pPr marL="1097167" indent="0">
              <a:buNone/>
              <a:defRPr sz="2160" b="1"/>
            </a:lvl3pPr>
            <a:lvl4pPr marL="1645752" indent="0">
              <a:buNone/>
              <a:defRPr sz="1920" b="1"/>
            </a:lvl4pPr>
            <a:lvl5pPr marL="2194336" indent="0">
              <a:buNone/>
              <a:defRPr sz="1920" b="1"/>
            </a:lvl5pPr>
            <a:lvl6pPr marL="2742920" indent="0">
              <a:buNone/>
              <a:defRPr sz="1920" b="1"/>
            </a:lvl6pPr>
            <a:lvl7pPr marL="3291504" indent="0">
              <a:buNone/>
              <a:defRPr sz="1920" b="1"/>
            </a:lvl7pPr>
            <a:lvl8pPr marL="3840088" indent="0">
              <a:buNone/>
              <a:defRPr sz="1920" b="1"/>
            </a:lvl8pPr>
            <a:lvl9pPr marL="4388672" indent="0">
              <a:buNone/>
              <a:defRPr sz="1920" b="1"/>
            </a:lvl9pPr>
          </a:lstStyle>
          <a:p>
            <a:pPr lvl="0"/>
            <a:r>
              <a:rPr lang="en-GB"/>
              <a:t>Subtitle 2</a:t>
            </a:r>
          </a:p>
        </p:txBody>
      </p:sp>
      <p:sp>
        <p:nvSpPr>
          <p:cNvPr id="10" name="Foliennummernplatzhalter 9"/>
          <p:cNvSpPr>
            <a:spLocks noGrp="1"/>
          </p:cNvSpPr>
          <p:nvPr>
            <p:ph type="sldNum" sz="quarter" idx="12"/>
          </p:nvPr>
        </p:nvSpPr>
        <p:spPr>
          <a:xfrm>
            <a:off x="9141778" y="6355583"/>
            <a:ext cx="668719" cy="309702"/>
          </a:xfrm>
          <a:prstGeom prst="rect">
            <a:avLst/>
          </a:prstGeom>
        </p:spPr>
        <p:txBody>
          <a:bodyPr/>
          <a:lstStyle>
            <a:lvl1pPr>
              <a:defRPr sz="1260"/>
            </a:lvl1pPr>
          </a:lstStyle>
          <a:p>
            <a:fld id="{802006FE-6571-4354-8775-F8708372C227}" type="slidenum">
              <a:rPr lang="de-DE" smtClean="0"/>
              <a:t>‹#›</a:t>
            </a:fld>
            <a:endParaRPr lang="de-DE"/>
          </a:p>
        </p:txBody>
      </p:sp>
      <p:sp>
        <p:nvSpPr>
          <p:cNvPr id="2" name="Textplatzhalter 2">
            <a:extLst>
              <a:ext uri="{FF2B5EF4-FFF2-40B4-BE49-F238E27FC236}">
                <a16:creationId xmlns:a16="http://schemas.microsoft.com/office/drawing/2014/main" id="{D366A1DC-42A6-556B-BCBB-3E0356CF1D6F}"/>
              </a:ext>
            </a:extLst>
          </p:cNvPr>
          <p:cNvSpPr>
            <a:spLocks noGrp="1"/>
          </p:cNvSpPr>
          <p:nvPr>
            <p:ph idx="18"/>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7" name="Titelplatzhalter 4">
            <a:extLst>
              <a:ext uri="{FF2B5EF4-FFF2-40B4-BE49-F238E27FC236}">
                <a16:creationId xmlns:a16="http://schemas.microsoft.com/office/drawing/2014/main" id="{1DC578ED-4C0B-969D-FFCD-C96BBC32AE59}"/>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27197505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623392" y="2357436"/>
            <a:ext cx="5759616" cy="3260345"/>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109717" tIns="54858" rIns="109717" bIns="54858" rtlCol="0" anchor="ctr"/>
          <a:lstStyle/>
          <a:p>
            <a:pPr algn="ctr"/>
            <a:endParaRPr lang="en-GB" sz="2160"/>
          </a:p>
        </p:txBody>
      </p:sp>
      <p:pic>
        <p:nvPicPr>
          <p:cNvPr id="7" name="Grafik 6" descr="Logo-für-VK.png"/>
          <p:cNvPicPr>
            <a:picLocks noChangeAspect="1"/>
          </p:cNvPicPr>
          <p:nvPr/>
        </p:nvPicPr>
        <p:blipFill>
          <a:blip r:embed="rId2" cstate="print"/>
          <a:stretch>
            <a:fillRect/>
          </a:stretch>
        </p:blipFill>
        <p:spPr>
          <a:xfrm>
            <a:off x="815414" y="2552700"/>
            <a:ext cx="656591" cy="2703196"/>
          </a:xfrm>
          <a:prstGeom prst="rect">
            <a:avLst/>
          </a:prstGeom>
        </p:spPr>
      </p:pic>
      <p:sp>
        <p:nvSpPr>
          <p:cNvPr id="11" name="Textplatzhalter 10"/>
          <p:cNvSpPr>
            <a:spLocks noGrp="1"/>
          </p:cNvSpPr>
          <p:nvPr>
            <p:ph type="body" sz="quarter" idx="10" hasCustomPrompt="1"/>
          </p:nvPr>
        </p:nvSpPr>
        <p:spPr>
          <a:xfrm>
            <a:off x="2245360" y="3071812"/>
            <a:ext cx="3685235" cy="2173549"/>
          </a:xfrm>
        </p:spPr>
        <p:txBody>
          <a:bodyPr>
            <a:normAutofit/>
          </a:bodyPr>
          <a:lstStyle>
            <a:lvl1pPr marL="0" marR="0" indent="0" algn="l" defTabSz="1097167" rtl="0" eaLnBrk="1" fontAlgn="auto" latinLnBrk="0" hangingPunct="1">
              <a:lnSpc>
                <a:spcPct val="100000"/>
              </a:lnSpc>
              <a:spcBef>
                <a:spcPts val="0"/>
              </a:spcBef>
              <a:spcAft>
                <a:spcPts val="0"/>
              </a:spcAft>
              <a:buClr>
                <a:srgbClr val="4B2582"/>
              </a:buClr>
              <a:buSzTx/>
              <a:buFont typeface="Wingdings" pitchFamily="2" charset="2"/>
              <a:buNone/>
              <a:tabLst/>
              <a:defRPr sz="1320" baseline="0"/>
            </a:lvl1pPr>
            <a:lvl2pPr marL="0" indent="0">
              <a:buNone/>
              <a:defRPr/>
            </a:lvl2pPr>
            <a:lvl3pPr marL="0" indent="0">
              <a:buNone/>
              <a:defRPr/>
            </a:lvl3pPr>
            <a:lvl4pPr marL="0" indent="0">
              <a:buNone/>
              <a:defRPr/>
            </a:lvl4pPr>
            <a:lvl5pPr marL="0" indent="0">
              <a:buNone/>
              <a:defRPr/>
            </a:lvl5pPr>
          </a:lstStyle>
          <a:p>
            <a:pPr marL="0" marR="0" lvl="0" indent="0" algn="l" defTabSz="1097167"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200" b="0" i="0" u="none" strike="noStrike" kern="1200" cap="none" spc="0" normalizeH="0" baseline="0" noProof="0" err="1">
                <a:ln>
                  <a:noFill/>
                </a:ln>
                <a:solidFill>
                  <a:srgbClr val="000000"/>
                </a:solidFill>
                <a:effectLst/>
                <a:uLnTx/>
                <a:uFillTx/>
                <a:latin typeface="+mn-lt"/>
                <a:ea typeface="+mn-ea"/>
                <a:cs typeface="+mn-cs"/>
              </a:rPr>
              <a:t>Hier</a:t>
            </a:r>
            <a:r>
              <a:rPr kumimoji="0" lang="en-GB" sz="1200" b="0" i="0" u="none" strike="noStrike" kern="1200" cap="none" spc="0" normalizeH="0" baseline="0" noProof="0">
                <a:ln>
                  <a:noFill/>
                </a:ln>
                <a:solidFill>
                  <a:srgbClr val="000000"/>
                </a:solidFill>
                <a:effectLst/>
                <a:uLnTx/>
                <a:uFillTx/>
                <a:latin typeface="+mn-lt"/>
                <a:ea typeface="+mn-ea"/>
                <a:cs typeface="+mn-cs"/>
              </a:rPr>
              <a:t> </a:t>
            </a:r>
            <a:r>
              <a:rPr kumimoji="0" lang="en-GB" sz="1200" b="0" i="0" u="none" strike="noStrike" kern="1200" cap="none" spc="0" normalizeH="0" baseline="0" noProof="0" err="1">
                <a:ln>
                  <a:noFill/>
                </a:ln>
                <a:solidFill>
                  <a:srgbClr val="000000"/>
                </a:solidFill>
                <a:effectLst/>
                <a:uLnTx/>
                <a:uFillTx/>
                <a:latin typeface="+mn-lt"/>
                <a:ea typeface="+mn-ea"/>
                <a:cs typeface="+mn-cs"/>
              </a:rPr>
              <a:t>Adressdaten</a:t>
            </a:r>
            <a:r>
              <a:rPr kumimoji="0" lang="en-GB" sz="1200" b="0" i="0" u="none" strike="noStrike" kern="1200" cap="none" spc="0" normalizeH="0" baseline="0" noProof="0">
                <a:ln>
                  <a:noFill/>
                </a:ln>
                <a:solidFill>
                  <a:srgbClr val="000000"/>
                </a:solidFill>
                <a:effectLst/>
                <a:uLnTx/>
                <a:uFillTx/>
                <a:latin typeface="+mn-lt"/>
                <a:ea typeface="+mn-ea"/>
                <a:cs typeface="+mn-cs"/>
              </a:rPr>
              <a:t> </a:t>
            </a:r>
            <a:r>
              <a:rPr kumimoji="0" lang="en-GB" sz="1200" b="0" i="0" u="none" strike="noStrike" kern="1200" cap="none" spc="0" normalizeH="0" baseline="0" noProof="0" err="1">
                <a:ln>
                  <a:noFill/>
                </a:ln>
                <a:solidFill>
                  <a:srgbClr val="000000"/>
                </a:solidFill>
                <a:effectLst/>
                <a:uLnTx/>
                <a:uFillTx/>
                <a:latin typeface="+mn-lt"/>
                <a:ea typeface="+mn-ea"/>
                <a:cs typeface="+mn-cs"/>
              </a:rPr>
              <a:t>eingeben</a:t>
            </a:r>
            <a:endParaRPr kumimoji="0" lang="en-GB" sz="1200" b="0" i="0" u="none" strike="noStrike" kern="1200" cap="none" spc="0" normalizeH="0" baseline="0" noProof="0">
              <a:ln>
                <a:noFill/>
              </a:ln>
              <a:solidFill>
                <a:srgbClr val="000000"/>
              </a:solidFill>
              <a:effectLst/>
              <a:uLnTx/>
              <a:uFillTx/>
              <a:latin typeface="+mn-lt"/>
              <a:ea typeface="+mn-ea"/>
              <a:cs typeface="+mn-cs"/>
            </a:endParaRPr>
          </a:p>
        </p:txBody>
      </p:sp>
      <p:sp>
        <p:nvSpPr>
          <p:cNvPr id="12" name="Foliennummernplatzhalter 9"/>
          <p:cNvSpPr>
            <a:spLocks noGrp="1"/>
          </p:cNvSpPr>
          <p:nvPr>
            <p:ph type="sldNum" sz="quarter" idx="12"/>
          </p:nvPr>
        </p:nvSpPr>
        <p:spPr>
          <a:xfrm>
            <a:off x="9141778" y="6355583"/>
            <a:ext cx="611823" cy="309702"/>
          </a:xfrm>
          <a:prstGeom prst="rect">
            <a:avLst/>
          </a:prstGeom>
        </p:spPr>
        <p:txBody>
          <a:bodyPr/>
          <a:lstStyle>
            <a:lvl1pPr>
              <a:defRPr sz="1260"/>
            </a:lvl1pPr>
          </a:lstStyle>
          <a:p>
            <a:fld id="{802006FE-6571-4354-8775-F8708372C227}" type="slidenum">
              <a:rPr lang="de-DE" smtClean="0"/>
              <a:t>‹#›</a:t>
            </a:fld>
            <a:endParaRPr lang="de-DE"/>
          </a:p>
        </p:txBody>
      </p:sp>
      <p:sp>
        <p:nvSpPr>
          <p:cNvPr id="4" name="Textplatzhalter 2">
            <a:extLst>
              <a:ext uri="{FF2B5EF4-FFF2-40B4-BE49-F238E27FC236}">
                <a16:creationId xmlns:a16="http://schemas.microsoft.com/office/drawing/2014/main" id="{299191D2-E0D8-C217-1430-C471E622A838}"/>
              </a:ext>
            </a:extLst>
          </p:cNvPr>
          <p:cNvSpPr>
            <a:spLocks noGrp="1"/>
          </p:cNvSpPr>
          <p:nvPr>
            <p:ph idx="1"/>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6" name="Titelplatzhalter 4">
            <a:extLst>
              <a:ext uri="{FF2B5EF4-FFF2-40B4-BE49-F238E27FC236}">
                <a16:creationId xmlns:a16="http://schemas.microsoft.com/office/drawing/2014/main" id="{DAD088D5-533F-DCA8-586F-395CF82CA172}"/>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7114764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09.02.2024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695777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58274C-DDBA-43D8-23DC-49829DD1E498}"/>
              </a:ext>
            </a:extLst>
          </p:cNvPr>
          <p:cNvGraphicFramePr>
            <a:graphicFrameLocks noChangeAspect="1"/>
          </p:cNvGraphicFramePr>
          <p:nvPr userDrawn="1">
            <p:custDataLst>
              <p:tags r:id="rId1"/>
            </p:custDataLst>
            <p:extLst>
              <p:ext uri="{D42A27DB-BD31-4B8C-83A1-F6EECF244321}">
                <p14:modId xmlns:p14="http://schemas.microsoft.com/office/powerpoint/2010/main" val="968131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4" name="Objekt 3" hidden="1">
                        <a:extLst>
                          <a:ext uri="{FF2B5EF4-FFF2-40B4-BE49-F238E27FC236}">
                            <a16:creationId xmlns:a16="http://schemas.microsoft.com/office/drawing/2014/main" id="{DA58274C-DDBA-43D8-23DC-49829DD1E4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Inhaltsplatzhalter 2"/>
          <p:cNvSpPr>
            <a:spLocks noGrp="1"/>
          </p:cNvSpPr>
          <p:nvPr>
            <p:ph idx="1" hasCustomPrompt="1"/>
          </p:nvPr>
        </p:nvSpPr>
        <p:spPr>
          <a:xfrm>
            <a:off x="616025" y="1613537"/>
            <a:ext cx="10346192" cy="4624687"/>
          </a:xfrm>
        </p:spPr>
        <p:txBody>
          <a:bodyPr lIns="0" rIns="0">
            <a:noAutofit/>
          </a:bodyPr>
          <a:lstStyle>
            <a:lvl1pPr rtl="0">
              <a:defRPr sz="2133"/>
            </a:lvl1pPr>
            <a:lvl2pPr rtl="0">
              <a:defRPr sz="1867"/>
            </a:lvl2pPr>
            <a:lvl3pPr rtl="0">
              <a:defRPr sz="1600"/>
            </a:lvl3pPr>
            <a:lvl4pPr rtl="0">
              <a:defRPr sz="1600"/>
            </a:lvl4pPr>
            <a:lvl5pPr rtl="0">
              <a:defRPr sz="1600"/>
            </a:lvl5pPr>
          </a:lstStyle>
          <a:p>
            <a:pPr lvl="0"/>
            <a:r>
              <a:rPr lang="en-US"/>
              <a:t>Textmasterformat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8" name="Fußzeilenplatzhalter 7"/>
          <p:cNvSpPr>
            <a:spLocks noGrp="1"/>
          </p:cNvSpPr>
          <p:nvPr>
            <p:ph type="ftr" sz="quarter" idx="11"/>
          </p:nvPr>
        </p:nvSpPr>
        <p:spPr/>
        <p:txBody>
          <a:bodyPr/>
          <a:lstStyle>
            <a:lvl1pPr rtl="0">
              <a:defRPr/>
            </a:lvl1pPr>
          </a:lstStyle>
          <a:p>
            <a:r>
              <a:rPr lang="en-US"/>
              <a:t>PI Internationale Makroökonomik</a:t>
            </a:r>
          </a:p>
        </p:txBody>
      </p:sp>
      <p:sp>
        <p:nvSpPr>
          <p:cNvPr id="9" name="Foliennummernplatzhalter 8"/>
          <p:cNvSpPr>
            <a:spLocks noGrp="1"/>
          </p:cNvSpPr>
          <p:nvPr>
            <p:ph type="sldNum" sz="quarter" idx="12"/>
          </p:nvPr>
        </p:nvSpPr>
        <p:spPr>
          <a:xfrm>
            <a:off x="616543" y="6494471"/>
            <a:ext cx="1189533" cy="309703"/>
          </a:xfrm>
          <a:prstGeom prst="rect">
            <a:avLst/>
          </a:prstGeom>
        </p:spPr>
        <p:txBody>
          <a:bodyPr/>
          <a:lstStyle>
            <a:lvl1pPr rtl="0">
              <a:defRPr/>
            </a:lvl1pPr>
          </a:lstStyle>
          <a:p>
            <a:fld id="{BE3DC40E-DBBE-4E2D-9EEC-FBF0DA0E9179}" type="slidenum">
              <a:rPr lang="en-US" smtClean="0"/>
              <a:pPr/>
              <a:t>‹#›</a:t>
            </a:fld>
            <a:endParaRPr lang="en-US"/>
          </a:p>
        </p:txBody>
      </p:sp>
      <p:sp>
        <p:nvSpPr>
          <p:cNvPr id="5" name="Titel 4">
            <a:extLst>
              <a:ext uri="{FF2B5EF4-FFF2-40B4-BE49-F238E27FC236}">
                <a16:creationId xmlns:a16="http://schemas.microsoft.com/office/drawing/2014/main" id="{F0A6BAB8-2B02-40A4-B543-51845FA392F9}"/>
              </a:ext>
            </a:extLst>
          </p:cNvPr>
          <p:cNvSpPr>
            <a:spLocks noGrp="1"/>
          </p:cNvSpPr>
          <p:nvPr>
            <p:ph type="title" hasCustomPrompt="1"/>
          </p:nvPr>
        </p:nvSpPr>
        <p:spPr/>
        <p:txBody>
          <a:bodyPr vert="horz"/>
          <a:lstStyle>
            <a:lvl1pPr rtl="0">
              <a:defRPr/>
            </a:lvl1pPr>
          </a:lstStyle>
          <a:p>
            <a:r>
              <a:rPr lang="en-US"/>
              <a:t>Titelmasterformat durch Klicken bearbeiten</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bg>
      <p:bgPr>
        <a:solidFill>
          <a:schemeClr val="bg1"/>
        </a:solid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03C3CF4-A37D-51E2-F14B-5CA0D49E6C04}"/>
              </a:ext>
            </a:extLst>
          </p:cNvPr>
          <p:cNvGraphicFramePr>
            <a:graphicFrameLocks noChangeAspect="1"/>
          </p:cNvGraphicFramePr>
          <p:nvPr userDrawn="1">
            <p:custDataLst>
              <p:tags r:id="rId1"/>
            </p:custDataLst>
            <p:extLst>
              <p:ext uri="{D42A27DB-BD31-4B8C-83A1-F6EECF244321}">
                <p14:modId xmlns:p14="http://schemas.microsoft.com/office/powerpoint/2010/main" val="3780069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003C3CF4-A37D-51E2-F14B-5CA0D49E6C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uppieren 1"/>
          <p:cNvGrpSpPr/>
          <p:nvPr userDrawn="1"/>
        </p:nvGrpSpPr>
        <p:grpSpPr>
          <a:xfrm>
            <a:off x="383117" y="730591"/>
            <a:ext cx="11403800" cy="2446736"/>
            <a:chOff x="287338" y="547943"/>
            <a:chExt cx="8552850" cy="1835052"/>
          </a:xfrm>
        </p:grpSpPr>
        <p:sp>
          <p:nvSpPr>
            <p:cNvPr id="11" name="Rechteck 10"/>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sp>
          <p:nvSpPr>
            <p:cNvPr id="4" name="Rechteck 3"/>
            <p:cNvSpPr/>
            <p:nvPr userDrawn="1"/>
          </p:nvSpPr>
          <p:spPr bwMode="blackWhite">
            <a:xfrm>
              <a:off x="287338" y="549155"/>
              <a:ext cx="5904662" cy="1833840"/>
            </a:xfrm>
            <a:prstGeom prst="rect">
              <a:avLst/>
            </a:prstGeom>
            <a:solidFill>
              <a:srgbClr val="0096D3"/>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a:p>
          </p:txBody>
        </p:sp>
      </p:grpSp>
      <p:sp>
        <p:nvSpPr>
          <p:cNvPr id="14" name="Textplatzhalter 9"/>
          <p:cNvSpPr>
            <a:spLocks noGrp="1"/>
          </p:cNvSpPr>
          <p:nvPr>
            <p:ph type="body" sz="quarter" idx="11" hasCustomPrompt="1"/>
          </p:nvPr>
        </p:nvSpPr>
        <p:spPr bwMode="white">
          <a:xfrm>
            <a:off x="383117" y="3489601"/>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sp>
        <p:nvSpPr>
          <p:cNvPr id="13" name="Titel 1"/>
          <p:cNvSpPr>
            <a:spLocks noGrp="1"/>
          </p:cNvSpPr>
          <p:nvPr>
            <p:ph type="ctrTitle" hasCustomPrompt="1"/>
          </p:nvPr>
        </p:nvSpPr>
        <p:spPr bwMode="black">
          <a:xfrm>
            <a:off x="807208" y="1561639"/>
            <a:ext cx="7248000" cy="1231200"/>
          </a:xfrm>
          <a:prstGeom prst="rect">
            <a:avLst/>
          </a:prstGeom>
        </p:spPr>
        <p:txBody>
          <a:bodyPr vert="horz" tIns="0" anchor="ctr"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Maximal zweizeiligen </a:t>
            </a:r>
            <a:br>
              <a:rPr lang="en-US"/>
            </a:br>
            <a:r>
              <a:rPr lang="en-US"/>
              <a:t>Titel eingeben</a:t>
            </a:r>
          </a:p>
        </p:txBody>
      </p:sp>
      <p:sp>
        <p:nvSpPr>
          <p:cNvPr id="15" name="Untertitel 2"/>
          <p:cNvSpPr>
            <a:spLocks noGrp="1"/>
          </p:cNvSpPr>
          <p:nvPr>
            <p:ph type="subTitle" idx="1" hasCustomPrompt="1"/>
          </p:nvPr>
        </p:nvSpPr>
        <p:spPr bwMode="black">
          <a:xfrm>
            <a:off x="807208" y="1191696"/>
            <a:ext cx="7248000" cy="421840"/>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pic>
        <p:nvPicPr>
          <p:cNvPr id="19" name="Grafik 18">
            <a:extLst>
              <a:ext uri="{FF2B5EF4-FFF2-40B4-BE49-F238E27FC236}">
                <a16:creationId xmlns:a16="http://schemas.microsoft.com/office/drawing/2014/main" id="{29E8E94B-19E0-4458-A9D9-D71C1EA63D2D}"/>
              </a:ext>
            </a:extLst>
          </p:cNvPr>
          <p:cNvPicPr>
            <a:picLocks noChangeAspect="1"/>
          </p:cNvPicPr>
          <p:nvPr userDrawn="1"/>
        </p:nvPicPr>
        <p:blipFill>
          <a:blip r:embed="rId5"/>
          <a:stretch>
            <a:fillRect/>
          </a:stretch>
        </p:blipFill>
        <p:spPr>
          <a:xfrm>
            <a:off x="8740748" y="1205314"/>
            <a:ext cx="2500800" cy="1319396"/>
          </a:xfrm>
          <a:prstGeom prst="rect">
            <a:avLst/>
          </a:prstGeom>
        </p:spPr>
      </p:pic>
      <p:pic>
        <p:nvPicPr>
          <p:cNvPr id="12" name="Grafik 11">
            <a:extLst>
              <a:ext uri="{FF2B5EF4-FFF2-40B4-BE49-F238E27FC236}">
                <a16:creationId xmlns:a16="http://schemas.microsoft.com/office/drawing/2014/main" id="{674A6EB8-B6CF-4CED-A031-3CB1F73EFD8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724789" y="6091196"/>
            <a:ext cx="2520112" cy="436989"/>
          </a:xfrm>
          <a:prstGeom prst="rect">
            <a:avLst/>
          </a:prstGeom>
        </p:spPr>
      </p:pic>
    </p:spTree>
    <p:extLst>
      <p:ext uri="{BB962C8B-B14F-4D97-AF65-F5344CB8AC3E}">
        <p14:creationId xmlns:p14="http://schemas.microsoft.com/office/powerpoint/2010/main" val="15467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0FF5633-E3BF-AFF5-48EA-6431142B2033}"/>
              </a:ext>
            </a:extLst>
          </p:cNvPr>
          <p:cNvGraphicFramePr>
            <a:graphicFrameLocks noChangeAspect="1"/>
          </p:cNvGraphicFramePr>
          <p:nvPr userDrawn="1">
            <p:custDataLst>
              <p:tags r:id="rId1"/>
            </p:custDataLst>
            <p:extLst>
              <p:ext uri="{D42A27DB-BD31-4B8C-83A1-F6EECF244321}">
                <p14:modId xmlns:p14="http://schemas.microsoft.com/office/powerpoint/2010/main" val="4041059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20FF5633-E3BF-AFF5-48EA-6431142B20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uppieren 18"/>
          <p:cNvGrpSpPr/>
          <p:nvPr userDrawn="1"/>
        </p:nvGrpSpPr>
        <p:grpSpPr>
          <a:xfrm>
            <a:off x="383117" y="730591"/>
            <a:ext cx="11403800" cy="2071408"/>
            <a:chOff x="287338" y="547943"/>
            <a:chExt cx="8552850" cy="1835052"/>
          </a:xfrm>
        </p:grpSpPr>
        <p:sp>
          <p:nvSpPr>
            <p:cNvPr id="20" name="Rechteck 19"/>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sp>
          <p:nvSpPr>
            <p:cNvPr id="21" name="Rechteck 20"/>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a:p>
          </p:txBody>
        </p:sp>
      </p:grpSp>
      <p:sp>
        <p:nvSpPr>
          <p:cNvPr id="2" name="Titel 1"/>
          <p:cNvSpPr>
            <a:spLocks noGrp="1"/>
          </p:cNvSpPr>
          <p:nvPr>
            <p:ph type="ctrTitle" hasCustomPrompt="1"/>
          </p:nvPr>
        </p:nvSpPr>
        <p:spPr bwMode="black">
          <a:xfrm>
            <a:off x="807209" y="1554985"/>
            <a:ext cx="7248000" cy="620057"/>
          </a:xfrm>
          <a:prstGeom prst="rect">
            <a:avLst/>
          </a:prstGeom>
        </p:spPr>
        <p:txBody>
          <a:bodyPr vert="horz" tIns="0" anchor="b"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Einzeiligen Titel eingeben</a:t>
            </a:r>
          </a:p>
        </p:txBody>
      </p:sp>
      <p:sp>
        <p:nvSpPr>
          <p:cNvPr id="3" name="Untertitel 2"/>
          <p:cNvSpPr>
            <a:spLocks noGrp="1"/>
          </p:cNvSpPr>
          <p:nvPr>
            <p:ph type="subTitle" idx="1" hasCustomPrompt="1"/>
          </p:nvPr>
        </p:nvSpPr>
        <p:spPr bwMode="black">
          <a:xfrm>
            <a:off x="807209" y="1191696"/>
            <a:ext cx="7248000" cy="365413"/>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sp>
        <p:nvSpPr>
          <p:cNvPr id="14" name="Textplatzhalter 9"/>
          <p:cNvSpPr>
            <a:spLocks noGrp="1"/>
          </p:cNvSpPr>
          <p:nvPr>
            <p:ph type="body" sz="quarter" idx="11" hasCustomPrompt="1"/>
          </p:nvPr>
        </p:nvSpPr>
        <p:spPr bwMode="white">
          <a:xfrm>
            <a:off x="383117" y="3171490"/>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pic>
        <p:nvPicPr>
          <p:cNvPr id="15" name="Grafik 14">
            <a:extLst>
              <a:ext uri="{FF2B5EF4-FFF2-40B4-BE49-F238E27FC236}">
                <a16:creationId xmlns:a16="http://schemas.microsoft.com/office/drawing/2014/main" id="{A859CA52-33AC-46B7-96CF-A5811BB346FD}"/>
              </a:ext>
            </a:extLst>
          </p:cNvPr>
          <p:cNvPicPr>
            <a:picLocks noChangeAspect="1"/>
          </p:cNvPicPr>
          <p:nvPr userDrawn="1"/>
        </p:nvPicPr>
        <p:blipFill>
          <a:blip r:embed="rId5"/>
          <a:stretch>
            <a:fillRect/>
          </a:stretch>
        </p:blipFill>
        <p:spPr>
          <a:xfrm>
            <a:off x="8740748" y="1205314"/>
            <a:ext cx="2500800" cy="1319396"/>
          </a:xfrm>
          <a:prstGeom prst="rect">
            <a:avLst/>
          </a:prstGeom>
        </p:spPr>
      </p:pic>
      <p:pic>
        <p:nvPicPr>
          <p:cNvPr id="11" name="Grafik 10">
            <a:extLst>
              <a:ext uri="{FF2B5EF4-FFF2-40B4-BE49-F238E27FC236}">
                <a16:creationId xmlns:a16="http://schemas.microsoft.com/office/drawing/2014/main" id="{C2A84ADA-69BC-4F65-8CC7-3227D03260C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724789" y="6091196"/>
            <a:ext cx="2520112" cy="436989"/>
          </a:xfrm>
          <a:prstGeom prst="rect">
            <a:avLst/>
          </a:prstGeom>
        </p:spPr>
      </p:pic>
    </p:spTree>
    <p:extLst>
      <p:ext uri="{BB962C8B-B14F-4D97-AF65-F5344CB8AC3E}">
        <p14:creationId xmlns:p14="http://schemas.microsoft.com/office/powerpoint/2010/main" val="1919268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0D3132D2-BAB6-B658-1496-484227DC7362}"/>
              </a:ext>
            </a:extLst>
          </p:cNvPr>
          <p:cNvGraphicFramePr>
            <a:graphicFrameLocks noChangeAspect="1"/>
          </p:cNvGraphicFramePr>
          <p:nvPr userDrawn="1">
            <p:custDataLst>
              <p:tags r:id="rId1"/>
            </p:custDataLst>
            <p:extLst>
              <p:ext uri="{D42A27DB-BD31-4B8C-83A1-F6EECF244321}">
                <p14:modId xmlns:p14="http://schemas.microsoft.com/office/powerpoint/2010/main" val="4035095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3" name="Objekt 2" hidden="1">
                        <a:extLst>
                          <a:ext uri="{FF2B5EF4-FFF2-40B4-BE49-F238E27FC236}">
                            <a16:creationId xmlns:a16="http://schemas.microsoft.com/office/drawing/2014/main" id="{0D3132D2-BAB6-B658-1496-484227DC73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0" name="Gruppieren 19"/>
          <p:cNvGrpSpPr/>
          <p:nvPr userDrawn="1"/>
        </p:nvGrpSpPr>
        <p:grpSpPr bwMode="blackWhite">
          <a:xfrm>
            <a:off x="383117" y="728398"/>
            <a:ext cx="11403800" cy="2446708"/>
            <a:chOff x="287338" y="603319"/>
            <a:chExt cx="8552850" cy="2037600"/>
          </a:xfrm>
        </p:grpSpPr>
        <p:sp>
          <p:nvSpPr>
            <p:cNvPr id="21" name="Rechteck 20"/>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10" name="Textplatzhalter 9"/>
          <p:cNvSpPr>
            <a:spLocks noGrp="1"/>
          </p:cNvSpPr>
          <p:nvPr>
            <p:ph type="body" sz="quarter" idx="11" hasCustomPrompt="1"/>
          </p:nvPr>
        </p:nvSpPr>
        <p:spPr bwMode="white">
          <a:xfrm>
            <a:off x="383117" y="3488574"/>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sp>
        <p:nvSpPr>
          <p:cNvPr id="16" name="Titel 1"/>
          <p:cNvSpPr>
            <a:spLocks noGrp="1"/>
          </p:cNvSpPr>
          <p:nvPr>
            <p:ph type="ctrTitle" hasCustomPrompt="1"/>
          </p:nvPr>
        </p:nvSpPr>
        <p:spPr bwMode="black">
          <a:xfrm>
            <a:off x="807208" y="1561639"/>
            <a:ext cx="7248000" cy="1231200"/>
          </a:xfrm>
          <a:prstGeom prst="rect">
            <a:avLst/>
          </a:prstGeom>
        </p:spPr>
        <p:txBody>
          <a:bodyPr vert="horz" tIns="0" anchor="ctr"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Maximal zweizeiligen </a:t>
            </a:r>
            <a:br>
              <a:rPr lang="en-US"/>
            </a:br>
            <a:r>
              <a:rPr lang="en-US"/>
              <a:t>Titel eingeben</a:t>
            </a:r>
          </a:p>
        </p:txBody>
      </p:sp>
      <p:sp>
        <p:nvSpPr>
          <p:cNvPr id="17" name="Untertitel 2"/>
          <p:cNvSpPr>
            <a:spLocks noGrp="1"/>
          </p:cNvSpPr>
          <p:nvPr>
            <p:ph type="subTitle" idx="1" hasCustomPrompt="1"/>
          </p:nvPr>
        </p:nvSpPr>
        <p:spPr bwMode="black">
          <a:xfrm>
            <a:off x="807208" y="1191696"/>
            <a:ext cx="7248000" cy="421840"/>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pic>
        <p:nvPicPr>
          <p:cNvPr id="23" name="Grafik 22">
            <a:extLst>
              <a:ext uri="{FF2B5EF4-FFF2-40B4-BE49-F238E27FC236}">
                <a16:creationId xmlns:a16="http://schemas.microsoft.com/office/drawing/2014/main" id="{C15D0B79-E5D2-4789-A98A-ACA090EDB72C}"/>
              </a:ext>
            </a:extLst>
          </p:cNvPr>
          <p:cNvPicPr>
            <a:picLocks noChangeAspect="1"/>
          </p:cNvPicPr>
          <p:nvPr userDrawn="1"/>
        </p:nvPicPr>
        <p:blipFill>
          <a:blip r:embed="rId6"/>
          <a:stretch>
            <a:fillRect/>
          </a:stretch>
        </p:blipFill>
        <p:spPr>
          <a:xfrm>
            <a:off x="8740748" y="1205314"/>
            <a:ext cx="2500800" cy="1319396"/>
          </a:xfrm>
          <a:prstGeom prst="rect">
            <a:avLst/>
          </a:prstGeom>
        </p:spPr>
      </p:pic>
      <p:pic>
        <p:nvPicPr>
          <p:cNvPr id="11" name="Grafik 10">
            <a:extLst>
              <a:ext uri="{FF2B5EF4-FFF2-40B4-BE49-F238E27FC236}">
                <a16:creationId xmlns:a16="http://schemas.microsoft.com/office/drawing/2014/main" id="{7DA0D050-8010-42F1-B557-589781D911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21726" y="6091197"/>
            <a:ext cx="2526241" cy="436988"/>
          </a:xfrm>
          <a:prstGeom prst="rect">
            <a:avLst/>
          </a:prstGeom>
        </p:spPr>
      </p:pic>
    </p:spTree>
    <p:extLst>
      <p:ext uri="{BB962C8B-B14F-4D97-AF65-F5344CB8AC3E}">
        <p14:creationId xmlns:p14="http://schemas.microsoft.com/office/powerpoint/2010/main" val="304207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B8AC448-BE43-3146-9ECA-6A41436D1F55}"/>
              </a:ext>
            </a:extLst>
          </p:cNvPr>
          <p:cNvGraphicFramePr>
            <a:graphicFrameLocks noChangeAspect="1"/>
          </p:cNvGraphicFramePr>
          <p:nvPr userDrawn="1">
            <p:custDataLst>
              <p:tags r:id="rId1"/>
            </p:custDataLst>
            <p:extLst>
              <p:ext uri="{D42A27DB-BD31-4B8C-83A1-F6EECF244321}">
                <p14:modId xmlns:p14="http://schemas.microsoft.com/office/powerpoint/2010/main" val="2805269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5" name="Objekt 4" hidden="1">
                        <a:extLst>
                          <a:ext uri="{FF2B5EF4-FFF2-40B4-BE49-F238E27FC236}">
                            <a16:creationId xmlns:a16="http://schemas.microsoft.com/office/drawing/2014/main" id="{8B8AC448-BE43-3146-9ECA-6A41436D1F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3" name="Gruppieren 12"/>
          <p:cNvGrpSpPr/>
          <p:nvPr userDrawn="1"/>
        </p:nvGrpSpPr>
        <p:grpSpPr bwMode="blackWhite">
          <a:xfrm>
            <a:off x="383117" y="728399"/>
            <a:ext cx="11403800" cy="2073600"/>
            <a:chOff x="287338" y="603319"/>
            <a:chExt cx="8552850" cy="2037600"/>
          </a:xfrm>
        </p:grpSpPr>
        <p:sp>
          <p:nvSpPr>
            <p:cNvPr id="14" name="Rechteck 13"/>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2" name="Titel 1"/>
          <p:cNvSpPr>
            <a:spLocks noGrp="1"/>
          </p:cNvSpPr>
          <p:nvPr>
            <p:ph type="ctrTitle" hasCustomPrompt="1"/>
          </p:nvPr>
        </p:nvSpPr>
        <p:spPr bwMode="black">
          <a:xfrm>
            <a:off x="807209" y="1554985"/>
            <a:ext cx="7248000" cy="620057"/>
          </a:xfrm>
          <a:prstGeom prst="rect">
            <a:avLst/>
          </a:prstGeom>
        </p:spPr>
        <p:txBody>
          <a:bodyPr vert="horz" tIns="0" anchor="b"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Einzeiligen Titel eingeben</a:t>
            </a:r>
          </a:p>
        </p:txBody>
      </p:sp>
      <p:sp>
        <p:nvSpPr>
          <p:cNvPr id="3" name="Untertitel 2"/>
          <p:cNvSpPr>
            <a:spLocks noGrp="1"/>
          </p:cNvSpPr>
          <p:nvPr>
            <p:ph type="subTitle" idx="1" hasCustomPrompt="1"/>
          </p:nvPr>
        </p:nvSpPr>
        <p:spPr bwMode="black">
          <a:xfrm>
            <a:off x="807209" y="1191696"/>
            <a:ext cx="7248000" cy="365413"/>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sp>
        <p:nvSpPr>
          <p:cNvPr id="16" name="Textplatzhalter 9"/>
          <p:cNvSpPr>
            <a:spLocks noGrp="1"/>
          </p:cNvSpPr>
          <p:nvPr>
            <p:ph type="body" sz="quarter" idx="11" hasCustomPrompt="1"/>
          </p:nvPr>
        </p:nvSpPr>
        <p:spPr bwMode="white">
          <a:xfrm>
            <a:off x="383117" y="3172801"/>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pic>
        <p:nvPicPr>
          <p:cNvPr id="19" name="Grafik 18">
            <a:extLst>
              <a:ext uri="{FF2B5EF4-FFF2-40B4-BE49-F238E27FC236}">
                <a16:creationId xmlns:a16="http://schemas.microsoft.com/office/drawing/2014/main" id="{3EE019C1-FAD9-4D77-A508-4E956D26198E}"/>
              </a:ext>
            </a:extLst>
          </p:cNvPr>
          <p:cNvPicPr>
            <a:picLocks noChangeAspect="1"/>
          </p:cNvPicPr>
          <p:nvPr userDrawn="1"/>
        </p:nvPicPr>
        <p:blipFill>
          <a:blip r:embed="rId6"/>
          <a:stretch>
            <a:fillRect/>
          </a:stretch>
        </p:blipFill>
        <p:spPr>
          <a:xfrm>
            <a:off x="8740748" y="1205314"/>
            <a:ext cx="2500800" cy="1319396"/>
          </a:xfrm>
          <a:prstGeom prst="rect">
            <a:avLst/>
          </a:prstGeom>
        </p:spPr>
      </p:pic>
      <p:pic>
        <p:nvPicPr>
          <p:cNvPr id="11" name="Grafik 10">
            <a:extLst>
              <a:ext uri="{FF2B5EF4-FFF2-40B4-BE49-F238E27FC236}">
                <a16:creationId xmlns:a16="http://schemas.microsoft.com/office/drawing/2014/main" id="{CB97328B-DD20-4764-A0AE-416F6498D75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21726" y="6091197"/>
            <a:ext cx="2526241" cy="436988"/>
          </a:xfrm>
          <a:prstGeom prst="rect">
            <a:avLst/>
          </a:prstGeom>
        </p:spPr>
      </p:pic>
    </p:spTree>
    <p:extLst>
      <p:ext uri="{BB962C8B-B14F-4D97-AF65-F5344CB8AC3E}">
        <p14:creationId xmlns:p14="http://schemas.microsoft.com/office/powerpoint/2010/main" val="1441666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3377846D-CD3E-EB77-0E4A-3ACFCC97B949}"/>
              </a:ext>
            </a:extLst>
          </p:cNvPr>
          <p:cNvGraphicFramePr>
            <a:graphicFrameLocks noChangeAspect="1"/>
          </p:cNvGraphicFramePr>
          <p:nvPr userDrawn="1">
            <p:custDataLst>
              <p:tags r:id="rId1"/>
            </p:custDataLst>
            <p:extLst>
              <p:ext uri="{D42A27DB-BD31-4B8C-83A1-F6EECF244321}">
                <p14:modId xmlns:p14="http://schemas.microsoft.com/office/powerpoint/2010/main" val="1782217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3" name="Objekt 2" hidden="1">
                        <a:extLst>
                          <a:ext uri="{FF2B5EF4-FFF2-40B4-BE49-F238E27FC236}">
                            <a16:creationId xmlns:a16="http://schemas.microsoft.com/office/drawing/2014/main" id="{3377846D-CD3E-EB77-0E4A-3ACFCC97B9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5" name="Gruppieren 14"/>
          <p:cNvGrpSpPr/>
          <p:nvPr userDrawn="1"/>
        </p:nvGrpSpPr>
        <p:grpSpPr bwMode="blackWhite">
          <a:xfrm>
            <a:off x="383117" y="728398"/>
            <a:ext cx="11403800" cy="2446708"/>
            <a:chOff x="287338" y="603319"/>
            <a:chExt cx="8552850" cy="2037600"/>
          </a:xfrm>
        </p:grpSpPr>
        <p:sp>
          <p:nvSpPr>
            <p:cNvPr id="16" name="Rechteck 15"/>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17" name="Rechteck 1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10" name="Textplatzhalter 9"/>
          <p:cNvSpPr>
            <a:spLocks noGrp="1"/>
          </p:cNvSpPr>
          <p:nvPr>
            <p:ph type="body" sz="quarter" idx="11" hasCustomPrompt="1"/>
          </p:nvPr>
        </p:nvSpPr>
        <p:spPr bwMode="white">
          <a:xfrm>
            <a:off x="383117" y="3488574"/>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sp>
        <p:nvSpPr>
          <p:cNvPr id="12" name="Titel 1"/>
          <p:cNvSpPr>
            <a:spLocks noGrp="1"/>
          </p:cNvSpPr>
          <p:nvPr>
            <p:ph type="ctrTitle" hasCustomPrompt="1"/>
          </p:nvPr>
        </p:nvSpPr>
        <p:spPr bwMode="black">
          <a:xfrm>
            <a:off x="807208" y="1561639"/>
            <a:ext cx="7248000" cy="1231200"/>
          </a:xfrm>
          <a:prstGeom prst="rect">
            <a:avLst/>
          </a:prstGeom>
        </p:spPr>
        <p:txBody>
          <a:bodyPr vert="horz" tIns="0" anchor="ctr"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Maximal zweizeiligen </a:t>
            </a:r>
            <a:br>
              <a:rPr lang="en-US"/>
            </a:br>
            <a:r>
              <a:rPr lang="en-US"/>
              <a:t>Titel eingeben</a:t>
            </a:r>
          </a:p>
        </p:txBody>
      </p:sp>
      <p:sp>
        <p:nvSpPr>
          <p:cNvPr id="13" name="Untertitel 2"/>
          <p:cNvSpPr>
            <a:spLocks noGrp="1"/>
          </p:cNvSpPr>
          <p:nvPr>
            <p:ph type="subTitle" idx="1" hasCustomPrompt="1"/>
          </p:nvPr>
        </p:nvSpPr>
        <p:spPr bwMode="black">
          <a:xfrm>
            <a:off x="807208" y="1191696"/>
            <a:ext cx="7248000" cy="421840"/>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pic>
        <p:nvPicPr>
          <p:cNvPr id="23" name="Grafik 22">
            <a:extLst>
              <a:ext uri="{FF2B5EF4-FFF2-40B4-BE49-F238E27FC236}">
                <a16:creationId xmlns:a16="http://schemas.microsoft.com/office/drawing/2014/main" id="{5134A309-877F-46E4-88DA-9F288E11F719}"/>
              </a:ext>
            </a:extLst>
          </p:cNvPr>
          <p:cNvPicPr>
            <a:picLocks noChangeAspect="1"/>
          </p:cNvPicPr>
          <p:nvPr userDrawn="1"/>
        </p:nvPicPr>
        <p:blipFill>
          <a:blip r:embed="rId6"/>
          <a:stretch>
            <a:fillRect/>
          </a:stretch>
        </p:blipFill>
        <p:spPr>
          <a:xfrm>
            <a:off x="8740748" y="1205314"/>
            <a:ext cx="2500800" cy="1319396"/>
          </a:xfrm>
          <a:prstGeom prst="rect">
            <a:avLst/>
          </a:prstGeom>
        </p:spPr>
      </p:pic>
      <p:pic>
        <p:nvPicPr>
          <p:cNvPr id="11" name="Grafik 10">
            <a:extLst>
              <a:ext uri="{FF2B5EF4-FFF2-40B4-BE49-F238E27FC236}">
                <a16:creationId xmlns:a16="http://schemas.microsoft.com/office/drawing/2014/main" id="{B1B4074C-1B5C-4350-869B-7E2FE8DA506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21726" y="6091196"/>
            <a:ext cx="2526241" cy="436989"/>
          </a:xfrm>
          <a:prstGeom prst="rect">
            <a:avLst/>
          </a:prstGeom>
        </p:spPr>
      </p:pic>
    </p:spTree>
    <p:extLst>
      <p:ext uri="{BB962C8B-B14F-4D97-AF65-F5344CB8AC3E}">
        <p14:creationId xmlns:p14="http://schemas.microsoft.com/office/powerpoint/2010/main" val="418831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E86F51D-070F-214D-53DF-B6594F7F3078}"/>
              </a:ext>
            </a:extLst>
          </p:cNvPr>
          <p:cNvGraphicFramePr>
            <a:graphicFrameLocks noChangeAspect="1"/>
          </p:cNvGraphicFramePr>
          <p:nvPr userDrawn="1">
            <p:custDataLst>
              <p:tags r:id="rId1"/>
            </p:custDataLst>
            <p:extLst>
              <p:ext uri="{D42A27DB-BD31-4B8C-83A1-F6EECF244321}">
                <p14:modId xmlns:p14="http://schemas.microsoft.com/office/powerpoint/2010/main" val="2990401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5" name="Objekt 4" hidden="1">
                        <a:extLst>
                          <a:ext uri="{FF2B5EF4-FFF2-40B4-BE49-F238E27FC236}">
                            <a16:creationId xmlns:a16="http://schemas.microsoft.com/office/drawing/2014/main" id="{0E86F51D-070F-214D-53DF-B6594F7F307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3" name="Gruppieren 12"/>
          <p:cNvGrpSpPr/>
          <p:nvPr userDrawn="1"/>
        </p:nvGrpSpPr>
        <p:grpSpPr bwMode="blackWhite">
          <a:xfrm>
            <a:off x="383117" y="728399"/>
            <a:ext cx="11403800" cy="2073600"/>
            <a:chOff x="287338" y="603319"/>
            <a:chExt cx="8552850" cy="2037600"/>
          </a:xfrm>
        </p:grpSpPr>
        <p:sp>
          <p:nvSpPr>
            <p:cNvPr id="15" name="Rechteck 14"/>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sp>
          <p:nvSpPr>
            <p:cNvPr id="18" name="Rechteck 17"/>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3200"/>
            </a:p>
          </p:txBody>
        </p:sp>
      </p:grpSp>
      <p:sp>
        <p:nvSpPr>
          <p:cNvPr id="2" name="Titel 1"/>
          <p:cNvSpPr>
            <a:spLocks noGrp="1"/>
          </p:cNvSpPr>
          <p:nvPr>
            <p:ph type="ctrTitle" hasCustomPrompt="1"/>
          </p:nvPr>
        </p:nvSpPr>
        <p:spPr bwMode="black">
          <a:xfrm>
            <a:off x="807209" y="1554985"/>
            <a:ext cx="7248000" cy="620057"/>
          </a:xfrm>
          <a:prstGeom prst="rect">
            <a:avLst/>
          </a:prstGeom>
        </p:spPr>
        <p:txBody>
          <a:bodyPr vert="horz" tIns="0" anchor="b" anchorCtr="0">
            <a:noAutofit/>
          </a:bodyPr>
          <a:lstStyle>
            <a:lvl1pPr algn="l" rtl="0">
              <a:lnSpc>
                <a:spcPct val="100000"/>
              </a:lnSpc>
              <a:defRPr sz="4267" b="1" i="0" baseline="0">
                <a:solidFill>
                  <a:schemeClr val="bg1"/>
                </a:solidFill>
                <a:latin typeface="Georgia" charset="0"/>
                <a:ea typeface="Georgia" charset="0"/>
                <a:cs typeface="Georgia" charset="0"/>
              </a:defRPr>
            </a:lvl1pPr>
          </a:lstStyle>
          <a:p>
            <a:r>
              <a:rPr lang="en-US"/>
              <a:t>Einzeiligen Titel eingeben</a:t>
            </a:r>
          </a:p>
        </p:txBody>
      </p:sp>
      <p:sp>
        <p:nvSpPr>
          <p:cNvPr id="3" name="Untertitel 2"/>
          <p:cNvSpPr>
            <a:spLocks noGrp="1"/>
          </p:cNvSpPr>
          <p:nvPr>
            <p:ph type="subTitle" idx="1" hasCustomPrompt="1"/>
          </p:nvPr>
        </p:nvSpPr>
        <p:spPr bwMode="black">
          <a:xfrm>
            <a:off x="807209" y="1191696"/>
            <a:ext cx="7248000" cy="365413"/>
          </a:xfrm>
        </p:spPr>
        <p:txBody>
          <a:bodyPr tIns="0" bIns="0">
            <a:noAutofit/>
          </a:bodyPr>
          <a:lstStyle>
            <a:lvl1pPr marL="0" indent="0" algn="l" rtl="0">
              <a:lnSpc>
                <a:spcPct val="100000"/>
              </a:lnSpc>
              <a:buNone/>
              <a:defRPr sz="2400" b="1" i="0">
                <a:solidFill>
                  <a:schemeClr val="tx1"/>
                </a:solidFill>
                <a:latin typeface="Verdana" charset="0"/>
                <a:ea typeface="Verdana" charset="0"/>
                <a:cs typeface="Verdana" charset="0"/>
              </a:defRPr>
            </a:lvl1pPr>
            <a:lvl2pPr marL="609522" indent="0" algn="ctr">
              <a:buNone/>
              <a:defRPr>
                <a:solidFill>
                  <a:schemeClr val="tx1">
                    <a:tint val="75000"/>
                  </a:schemeClr>
                </a:solidFill>
              </a:defRPr>
            </a:lvl2pPr>
            <a:lvl3pPr marL="1219044" indent="0" algn="ctr">
              <a:buNone/>
              <a:defRPr>
                <a:solidFill>
                  <a:schemeClr val="tx1">
                    <a:tint val="75000"/>
                  </a:schemeClr>
                </a:solidFill>
              </a:defRPr>
            </a:lvl3pPr>
            <a:lvl4pPr marL="1828568" indent="0" algn="ctr">
              <a:buNone/>
              <a:defRPr>
                <a:solidFill>
                  <a:schemeClr val="tx1">
                    <a:tint val="75000"/>
                  </a:schemeClr>
                </a:solidFill>
              </a:defRPr>
            </a:lvl4pPr>
            <a:lvl5pPr marL="2438090" indent="0" algn="ctr">
              <a:buNone/>
              <a:defRPr>
                <a:solidFill>
                  <a:schemeClr val="tx1">
                    <a:tint val="75000"/>
                  </a:schemeClr>
                </a:solidFill>
              </a:defRPr>
            </a:lvl5pPr>
            <a:lvl6pPr marL="3047613" indent="0" algn="ctr">
              <a:buNone/>
              <a:defRPr>
                <a:solidFill>
                  <a:schemeClr val="tx1">
                    <a:tint val="75000"/>
                  </a:schemeClr>
                </a:solidFill>
              </a:defRPr>
            </a:lvl6pPr>
            <a:lvl7pPr marL="3657135" indent="0" algn="ctr">
              <a:buNone/>
              <a:defRPr>
                <a:solidFill>
                  <a:schemeClr val="tx1">
                    <a:tint val="75000"/>
                  </a:schemeClr>
                </a:solidFill>
              </a:defRPr>
            </a:lvl7pPr>
            <a:lvl8pPr marL="4266657" indent="0" algn="ctr">
              <a:buNone/>
              <a:defRPr>
                <a:solidFill>
                  <a:schemeClr val="tx1">
                    <a:tint val="75000"/>
                  </a:schemeClr>
                </a:solidFill>
              </a:defRPr>
            </a:lvl8pPr>
            <a:lvl9pPr marL="4876181" indent="0" algn="ctr">
              <a:buNone/>
              <a:defRPr>
                <a:solidFill>
                  <a:schemeClr val="tx1">
                    <a:tint val="75000"/>
                  </a:schemeClr>
                </a:solidFill>
              </a:defRPr>
            </a:lvl9pPr>
          </a:lstStyle>
          <a:p>
            <a:r>
              <a:rPr lang="en-US"/>
              <a:t>Bei Bedarf Untertitel hier eingeben</a:t>
            </a:r>
          </a:p>
        </p:txBody>
      </p:sp>
      <p:sp>
        <p:nvSpPr>
          <p:cNvPr id="16" name="Textplatzhalter 9"/>
          <p:cNvSpPr>
            <a:spLocks noGrp="1"/>
          </p:cNvSpPr>
          <p:nvPr>
            <p:ph type="body" sz="quarter" idx="11" hasCustomPrompt="1"/>
          </p:nvPr>
        </p:nvSpPr>
        <p:spPr bwMode="white">
          <a:xfrm>
            <a:off x="383117" y="3170767"/>
            <a:ext cx="5712883" cy="682440"/>
          </a:xfrm>
          <a:solidFill>
            <a:schemeClr val="bg1">
              <a:alpha val="90000"/>
            </a:schemeClr>
          </a:solidFill>
        </p:spPr>
        <p:txBody>
          <a:bodyPr wrap="square" lIns="324000" tIns="216000" rIns="324000" bIns="216000" rtlCol="0" anchor="t" anchorCtr="0">
            <a:spAutoFit/>
          </a:bodyPr>
          <a:lstStyle>
            <a:lvl1pPr marL="0" indent="0" rtl="0">
              <a:buNone/>
              <a:defRPr lang="de-DE" sz="1600" dirty="0" smtClean="0"/>
            </a:lvl1pPr>
          </a:lstStyle>
          <a:p>
            <a:pPr marL="0" lvl="0" defTabSz="1219170"/>
            <a:r>
              <a:rPr lang="en-US"/>
              <a:t>Formatvorlagen des Textmasters bearbeiten</a:t>
            </a:r>
          </a:p>
        </p:txBody>
      </p:sp>
      <p:pic>
        <p:nvPicPr>
          <p:cNvPr id="21" name="Grafik 20">
            <a:extLst>
              <a:ext uri="{FF2B5EF4-FFF2-40B4-BE49-F238E27FC236}">
                <a16:creationId xmlns:a16="http://schemas.microsoft.com/office/drawing/2014/main" id="{7E66218F-0F9A-421F-95D9-B444BA7B1B63}"/>
              </a:ext>
            </a:extLst>
          </p:cNvPr>
          <p:cNvPicPr>
            <a:picLocks noChangeAspect="1"/>
          </p:cNvPicPr>
          <p:nvPr userDrawn="1"/>
        </p:nvPicPr>
        <p:blipFill>
          <a:blip r:embed="rId6"/>
          <a:stretch>
            <a:fillRect/>
          </a:stretch>
        </p:blipFill>
        <p:spPr>
          <a:xfrm>
            <a:off x="8740748" y="1205314"/>
            <a:ext cx="2500800" cy="1319396"/>
          </a:xfrm>
          <a:prstGeom prst="rect">
            <a:avLst/>
          </a:prstGeom>
        </p:spPr>
      </p:pic>
      <p:pic>
        <p:nvPicPr>
          <p:cNvPr id="11" name="Grafik 10">
            <a:extLst>
              <a:ext uri="{FF2B5EF4-FFF2-40B4-BE49-F238E27FC236}">
                <a16:creationId xmlns:a16="http://schemas.microsoft.com/office/drawing/2014/main" id="{42123301-C0B8-405E-B34C-30D313AD664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21726" y="6091196"/>
            <a:ext cx="2526241" cy="436989"/>
          </a:xfrm>
          <a:prstGeom prst="rect">
            <a:avLst/>
          </a:prstGeom>
        </p:spPr>
      </p:pic>
    </p:spTree>
    <p:extLst>
      <p:ext uri="{BB962C8B-B14F-4D97-AF65-F5344CB8AC3E}">
        <p14:creationId xmlns:p14="http://schemas.microsoft.com/office/powerpoint/2010/main" val="383958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1.emf"/><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94E588-4B45-E016-9A5A-B90955FF609E}"/>
              </a:ext>
            </a:extLst>
          </p:cNvPr>
          <p:cNvGraphicFramePr>
            <a:graphicFrameLocks noChangeAspect="1"/>
          </p:cNvGraphicFramePr>
          <p:nvPr userDrawn="1">
            <p:custDataLst>
              <p:tags r:id="rId18"/>
            </p:custDataLst>
            <p:extLst>
              <p:ext uri="{D42A27DB-BD31-4B8C-83A1-F6EECF244321}">
                <p14:modId xmlns:p14="http://schemas.microsoft.com/office/powerpoint/2010/main" val="3888813247"/>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Folie" r:id="rId19" imgW="395" imgH="396" progId="TCLayout.ActiveDocument.1">
                  <p:embed/>
                </p:oleObj>
              </mc:Choice>
              <mc:Fallback>
                <p:oleObj name="think-cell Folie" r:id="rId19" imgW="395" imgH="396" progId="TCLayout.ActiveDocument.1">
                  <p:embed/>
                  <p:pic>
                    <p:nvPicPr>
                      <p:cNvPr id="4" name="Objekt 3" hidden="1">
                        <a:extLst>
                          <a:ext uri="{FF2B5EF4-FFF2-40B4-BE49-F238E27FC236}">
                            <a16:creationId xmlns:a16="http://schemas.microsoft.com/office/drawing/2014/main" id="{0494E588-4B45-E016-9A5A-B90955FF609E}"/>
                          </a:ext>
                        </a:extLst>
                      </p:cNvPr>
                      <p:cNvPicPr/>
                      <p:nvPr/>
                    </p:nvPicPr>
                    <p:blipFill>
                      <a:blip r:embed="rId20"/>
                      <a:stretch>
                        <a:fillRect/>
                      </a:stretch>
                    </p:blipFill>
                    <p:spPr>
                      <a:xfrm>
                        <a:off x="2118" y="2118"/>
                        <a:ext cx="2117" cy="2117"/>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A9CD7164-1D99-44F2-9C47-0EF01215AC3D}"/>
              </a:ext>
            </a:extLst>
          </p:cNvPr>
          <p:cNvPicPr>
            <a:picLocks noChangeAspect="1"/>
          </p:cNvPicPr>
          <p:nvPr userDrawn="1"/>
        </p:nvPicPr>
        <p:blipFill>
          <a:blip r:embed="rId21"/>
          <a:stretch>
            <a:fillRect/>
          </a:stretch>
        </p:blipFill>
        <p:spPr>
          <a:xfrm>
            <a:off x="10282161" y="358991"/>
            <a:ext cx="1560000" cy="823040"/>
          </a:xfrm>
          <a:prstGeom prst="rect">
            <a:avLst/>
          </a:prstGeom>
        </p:spPr>
      </p:pic>
      <p:sp>
        <p:nvSpPr>
          <p:cNvPr id="3" name="Textplatzhalter 2"/>
          <p:cNvSpPr>
            <a:spLocks noGrp="1"/>
          </p:cNvSpPr>
          <p:nvPr>
            <p:ph type="body" idx="1"/>
          </p:nvPr>
        </p:nvSpPr>
        <p:spPr>
          <a:xfrm>
            <a:off x="609602" y="1613536"/>
            <a:ext cx="10352617" cy="4631055"/>
          </a:xfrm>
          <a:prstGeom prst="rect">
            <a:avLst/>
          </a:prstGeom>
        </p:spPr>
        <p:txBody>
          <a:bodyPr vert="horz" lIns="0" tIns="45715" rIns="0" bIns="45715" rtlCol="0">
            <a:noAutofit/>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5" name="Fußzeilenplatzhalter 4"/>
          <p:cNvSpPr>
            <a:spLocks noGrp="1"/>
          </p:cNvSpPr>
          <p:nvPr userDrawn="1">
            <p:ph type="ftr" sz="quarter" idx="3"/>
          </p:nvPr>
        </p:nvSpPr>
        <p:spPr>
          <a:xfrm>
            <a:off x="1806083" y="6494471"/>
            <a:ext cx="4289924" cy="309703"/>
          </a:xfrm>
          <a:prstGeom prst="rect">
            <a:avLst/>
          </a:prstGeom>
        </p:spPr>
        <p:txBody>
          <a:bodyPr vert="horz" lIns="91431" tIns="45715" rIns="91431" bIns="45715" rtlCol="0" anchor="ctr"/>
          <a:lstStyle>
            <a:lvl1pPr algn="l" rtl="0">
              <a:defRPr sz="1067" cap="all" baseline="0">
                <a:solidFill>
                  <a:schemeClr val="tx1">
                    <a:tint val="75000"/>
                  </a:schemeClr>
                </a:solidFill>
              </a:defRPr>
            </a:lvl1pPr>
          </a:lstStyle>
          <a:p>
            <a:r>
              <a:rPr lang="en-US"/>
              <a:t>PI Internationale Makroökonomik</a:t>
            </a:r>
          </a:p>
        </p:txBody>
      </p:sp>
      <p:sp>
        <p:nvSpPr>
          <p:cNvPr id="6" name="Foliennummernplatzhalter 5"/>
          <p:cNvSpPr>
            <a:spLocks noGrp="1"/>
          </p:cNvSpPr>
          <p:nvPr>
            <p:ph type="sldNum" sz="quarter" idx="4"/>
          </p:nvPr>
        </p:nvSpPr>
        <p:spPr>
          <a:xfrm>
            <a:off x="616543" y="6494471"/>
            <a:ext cx="1189533" cy="309703"/>
          </a:xfrm>
          <a:prstGeom prst="rect">
            <a:avLst/>
          </a:prstGeom>
        </p:spPr>
        <p:txBody>
          <a:bodyPr vert="horz" lIns="0" tIns="45715" rIns="0" bIns="45715" rtlCol="0" anchor="ctr"/>
          <a:lstStyle>
            <a:lvl1pPr algn="l" rtl="0">
              <a:defRPr sz="1067" cap="all" baseline="0">
                <a:solidFill>
                  <a:schemeClr val="tx1">
                    <a:tint val="75000"/>
                  </a:schemeClr>
                </a:solidFill>
              </a:defRPr>
            </a:lvl1pPr>
          </a:lstStyle>
          <a:p>
            <a:fld id="{BE3DC40E-DBBE-4E2D-9EEC-FBF0DA0E9179}" type="slidenum">
              <a:rPr lang="en-US" smtClean="0"/>
              <a:pPr/>
              <a:t>‹#›</a:t>
            </a:fld>
            <a:endParaRPr lang="en-US"/>
          </a:p>
        </p:txBody>
      </p:sp>
      <p:sp>
        <p:nvSpPr>
          <p:cNvPr id="18" name="Rechteck 17"/>
          <p:cNvSpPr/>
          <p:nvPr userDrawn="1"/>
        </p:nvSpPr>
        <p:spPr bwMode="gray">
          <a:xfrm>
            <a:off x="0" y="1252227"/>
            <a:ext cx="12192000" cy="3024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400"/>
              <a:t>      </a:t>
            </a:r>
          </a:p>
        </p:txBody>
      </p:sp>
      <p:sp>
        <p:nvSpPr>
          <p:cNvPr id="15" name="Titelplatzhalter 14"/>
          <p:cNvSpPr>
            <a:spLocks noGrp="1"/>
          </p:cNvSpPr>
          <p:nvPr userDrawn="1">
            <p:ph type="title"/>
          </p:nvPr>
        </p:nvSpPr>
        <p:spPr bwMode="auto">
          <a:xfrm>
            <a:off x="616544" y="225467"/>
            <a:ext cx="9120000" cy="1026759"/>
          </a:xfrm>
          <a:prstGeom prst="rect">
            <a:avLst/>
          </a:prstGeom>
        </p:spPr>
        <p:txBody>
          <a:bodyPr vert="horz" lIns="0" tIns="0" rIns="0" bIns="0" rtlCol="0" anchor="ctr">
            <a:noAutofit/>
          </a:bodyPr>
          <a:lstStyle/>
          <a:p>
            <a:r>
              <a:rPr lang="en-US"/>
              <a:t>Titelmasterformat durch </a:t>
            </a:r>
            <a:br>
              <a:rPr lang="en-US"/>
            </a:br>
            <a:r>
              <a:rPr lang="en-US"/>
              <a:t>Klicken bearbeiten</a:t>
            </a:r>
          </a:p>
        </p:txBody>
      </p:sp>
      <p:pic>
        <p:nvPicPr>
          <p:cNvPr id="11" name="Grafik 10">
            <a:extLst>
              <a:ext uri="{FF2B5EF4-FFF2-40B4-BE49-F238E27FC236}">
                <a16:creationId xmlns:a16="http://schemas.microsoft.com/office/drawing/2014/main" id="{258AD6E1-8085-4DDE-81B5-AEBED6A4B458}"/>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090151" y="6400864"/>
            <a:ext cx="1757411" cy="304736"/>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89" r:id="rId11"/>
    <p:sldLayoutId id="2147483664" r:id="rId12"/>
    <p:sldLayoutId id="2147483667" r:id="rId13"/>
    <p:sldLayoutId id="2147483668" r:id="rId14"/>
    <p:sldLayoutId id="2147483670" r:id="rId15"/>
    <p:sldLayoutId id="2147483701" r:id="rId16"/>
  </p:sldLayoutIdLst>
  <p:hf hdr="0" ftr="0" dt="0"/>
  <p:txStyles>
    <p:title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p:titleStyle>
    <p:bodyStyle>
      <a:lvl1pPr marL="241294" indent="-241294" algn="l" defTabSz="1219044" rtl="0" eaLnBrk="1" latinLnBrk="0" hangingPunct="1">
        <a:lnSpc>
          <a:spcPct val="100000"/>
        </a:lnSpc>
        <a:spcBef>
          <a:spcPts val="0"/>
        </a:spcBef>
        <a:spcAft>
          <a:spcPts val="800"/>
        </a:spcAft>
        <a:buClr>
          <a:schemeClr val="accent1"/>
        </a:buClr>
        <a:buFont typeface="Wingdings" charset="2"/>
        <a:buChar char="§"/>
        <a:defRPr sz="2133" kern="120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044" rtl="0" eaLnBrk="1" latinLnBrk="0" hangingPunct="1">
        <a:defRPr sz="2400" kern="1200">
          <a:solidFill>
            <a:schemeClr val="tx1"/>
          </a:solidFill>
          <a:latin typeface="+mn-lt"/>
          <a:ea typeface="+mn-ea"/>
          <a:cs typeface="+mn-cs"/>
        </a:defRPr>
      </a:lvl1pPr>
      <a:lvl2pPr marL="609522" algn="l" defTabSz="1219044" rtl="0" eaLnBrk="1" latinLnBrk="0" hangingPunct="1">
        <a:defRPr sz="2400" kern="1200">
          <a:solidFill>
            <a:schemeClr val="tx1"/>
          </a:solidFill>
          <a:latin typeface="+mn-lt"/>
          <a:ea typeface="+mn-ea"/>
          <a:cs typeface="+mn-cs"/>
        </a:defRPr>
      </a:lvl2pPr>
      <a:lvl3pPr marL="1219044" algn="l" defTabSz="1219044" rtl="0" eaLnBrk="1" latinLnBrk="0" hangingPunct="1">
        <a:defRPr sz="2400" kern="1200">
          <a:solidFill>
            <a:schemeClr val="tx1"/>
          </a:solidFill>
          <a:latin typeface="+mn-lt"/>
          <a:ea typeface="+mn-ea"/>
          <a:cs typeface="+mn-cs"/>
        </a:defRPr>
      </a:lvl3pPr>
      <a:lvl4pPr marL="1828568" algn="l" defTabSz="1219044" rtl="0" eaLnBrk="1" latinLnBrk="0" hangingPunct="1">
        <a:defRPr sz="2400" kern="1200">
          <a:solidFill>
            <a:schemeClr val="tx1"/>
          </a:solidFill>
          <a:latin typeface="+mn-lt"/>
          <a:ea typeface="+mn-ea"/>
          <a:cs typeface="+mn-cs"/>
        </a:defRPr>
      </a:lvl4pPr>
      <a:lvl5pPr marL="2438090" algn="l" defTabSz="1219044" rtl="0" eaLnBrk="1" latinLnBrk="0" hangingPunct="1">
        <a:defRPr sz="2400" kern="1200">
          <a:solidFill>
            <a:schemeClr val="tx1"/>
          </a:solidFill>
          <a:latin typeface="+mn-lt"/>
          <a:ea typeface="+mn-ea"/>
          <a:cs typeface="+mn-cs"/>
        </a:defRPr>
      </a:lvl5pPr>
      <a:lvl6pPr marL="3047613" algn="l" defTabSz="1219044" rtl="0" eaLnBrk="1" latinLnBrk="0" hangingPunct="1">
        <a:defRPr sz="2400" kern="1200">
          <a:solidFill>
            <a:schemeClr val="tx1"/>
          </a:solidFill>
          <a:latin typeface="+mn-lt"/>
          <a:ea typeface="+mn-ea"/>
          <a:cs typeface="+mn-cs"/>
        </a:defRPr>
      </a:lvl6pPr>
      <a:lvl7pPr marL="3657135" algn="l" defTabSz="1219044" rtl="0" eaLnBrk="1" latinLnBrk="0" hangingPunct="1">
        <a:defRPr sz="2400" kern="1200">
          <a:solidFill>
            <a:schemeClr val="tx1"/>
          </a:solidFill>
          <a:latin typeface="+mn-lt"/>
          <a:ea typeface="+mn-ea"/>
          <a:cs typeface="+mn-cs"/>
        </a:defRPr>
      </a:lvl7pPr>
      <a:lvl8pPr marL="4266657" algn="l" defTabSz="1219044" rtl="0" eaLnBrk="1" latinLnBrk="0" hangingPunct="1">
        <a:defRPr sz="2400" kern="1200">
          <a:solidFill>
            <a:schemeClr val="tx1"/>
          </a:solidFill>
          <a:latin typeface="+mn-lt"/>
          <a:ea typeface="+mn-ea"/>
          <a:cs typeface="+mn-cs"/>
        </a:defRPr>
      </a:lvl8pPr>
      <a:lvl9pPr marL="4876181" algn="l" defTabSz="121904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384" userDrawn="1">
          <p15:clr>
            <a:srgbClr val="F26B43"/>
          </p15:clr>
        </p15:guide>
        <p15:guide id="4" pos="6905" userDrawn="1">
          <p15:clr>
            <a:srgbClr val="F26B43"/>
          </p15:clr>
        </p15:guide>
        <p15:guide id="5" pos="7289" userDrawn="1">
          <p15:clr>
            <a:srgbClr val="F26B43"/>
          </p15:clr>
        </p15:guide>
        <p15:guide id="7" orient="horz" pos="3933" userDrawn="1">
          <p15:clr>
            <a:srgbClr val="F26B43"/>
          </p15:clr>
        </p15:guide>
        <p15:guide id="9" orient="horz" pos="219" userDrawn="1">
          <p15:clr>
            <a:srgbClr val="F26B43"/>
          </p15:clr>
        </p15:guide>
        <p15:guide id="10" orient="horz" pos="1016" userDrawn="1">
          <p15:clr>
            <a:srgbClr val="F26B43"/>
          </p15:clr>
        </p15:guide>
        <p15:guide id="11" orient="horz" pos="4224" userDrawn="1">
          <p15:clr>
            <a:srgbClr val="F26B43"/>
          </p15:clr>
        </p15:guide>
        <p15:guide id="15" pos="5197" userDrawn="1">
          <p15:clr>
            <a:srgbClr val="F26B43"/>
          </p15:clr>
        </p15:guide>
        <p15:guide id="17" orient="horz" pos="2192" userDrawn="1">
          <p15:clr>
            <a:srgbClr val="F26B43"/>
          </p15:clr>
        </p15:guide>
        <p15:guide id="18" orient="horz" pos="271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09601" y="786384"/>
            <a:ext cx="10352617" cy="435602"/>
          </a:xfrm>
          <a:prstGeom prst="rect">
            <a:avLst/>
          </a:prstGeom>
        </p:spPr>
        <p:txBody>
          <a:bodyPr vert="horz" lIns="0" tIns="45715" rIns="0" bIns="45715" rtlCol="0" anchor="ctr" anchorCtr="0">
            <a:normAutofit/>
          </a:bodyPr>
          <a:lstStyle/>
          <a:p>
            <a:pPr lvl="0"/>
            <a:r>
              <a:rPr lang="en-GB" err="1"/>
              <a:t>Actiontitle</a:t>
            </a:r>
            <a:endParaRPr lang="en-GB"/>
          </a:p>
        </p:txBody>
      </p:sp>
      <p:sp>
        <p:nvSpPr>
          <p:cNvPr id="18" name="Rechteck 17"/>
          <p:cNvSpPr/>
          <p:nvPr/>
        </p:nvSpPr>
        <p:spPr bwMode="gray">
          <a:xfrm>
            <a:off x="0" y="1252226"/>
            <a:ext cx="12192000" cy="3024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60"/>
              <a:t>      </a:t>
            </a:r>
          </a:p>
        </p:txBody>
      </p:sp>
      <p:pic>
        <p:nvPicPr>
          <p:cNvPr id="20" name="Bild 19"/>
          <p:cNvPicPr>
            <a:picLocks noChangeAspect="1"/>
          </p:cNvPicPr>
          <p:nvPr/>
        </p:nvPicPr>
        <p:blipFill>
          <a:blip r:embed="rId11"/>
          <a:stretch>
            <a:fillRect/>
          </a:stretch>
        </p:blipFill>
        <p:spPr>
          <a:xfrm>
            <a:off x="10282162" y="347491"/>
            <a:ext cx="1557613" cy="729420"/>
          </a:xfrm>
          <a:prstGeom prst="rect">
            <a:avLst/>
          </a:prstGeom>
        </p:spPr>
      </p:pic>
      <p:pic>
        <p:nvPicPr>
          <p:cNvPr id="8" name="Grafik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89484" y="6410130"/>
            <a:ext cx="1444800" cy="299280"/>
          </a:xfrm>
          <a:prstGeom prst="rect">
            <a:avLst/>
          </a:prstGeom>
        </p:spPr>
      </p:pic>
      <p:sp>
        <p:nvSpPr>
          <p:cNvPr id="10" name="Foliennummernplatzhalter 9"/>
          <p:cNvSpPr>
            <a:spLocks noGrp="1"/>
          </p:cNvSpPr>
          <p:nvPr>
            <p:ph type="sldNum" sz="quarter" idx="4"/>
          </p:nvPr>
        </p:nvSpPr>
        <p:spPr>
          <a:xfrm>
            <a:off x="9141778" y="6355583"/>
            <a:ext cx="1189533" cy="309702"/>
          </a:xfrm>
          <a:prstGeom prst="rect">
            <a:avLst/>
          </a:prstGeom>
        </p:spPr>
        <p:txBody>
          <a:bodyPr/>
          <a:lstStyle>
            <a:lvl1pPr>
              <a:defRPr sz="1260"/>
            </a:lvl1pPr>
          </a:lstStyle>
          <a:p>
            <a:fld id="{802006FE-6571-4354-8775-F8708372C227}" type="slidenum">
              <a:rPr lang="de-DE" smtClean="0"/>
              <a:t>‹#›</a:t>
            </a:fld>
            <a:endParaRPr lang="de-DE"/>
          </a:p>
        </p:txBody>
      </p:sp>
      <p:sp>
        <p:nvSpPr>
          <p:cNvPr id="5" name="Titelplatzhalter 4">
            <a:extLst>
              <a:ext uri="{FF2B5EF4-FFF2-40B4-BE49-F238E27FC236}">
                <a16:creationId xmlns:a16="http://schemas.microsoft.com/office/drawing/2014/main" id="{F5A00AB6-5197-01DA-2F2D-42C603BCA2EE}"/>
              </a:ext>
            </a:extLst>
          </p:cNvPr>
          <p:cNvSpPr>
            <a:spLocks noGrp="1"/>
          </p:cNvSpPr>
          <p:nvPr>
            <p:ph type="title"/>
          </p:nvPr>
        </p:nvSpPr>
        <p:spPr>
          <a:xfrm>
            <a:off x="609601" y="148590"/>
            <a:ext cx="10515600" cy="637794"/>
          </a:xfrm>
          <a:prstGeom prst="rect">
            <a:avLst/>
          </a:prstGeom>
        </p:spPr>
        <p:txBody>
          <a:bodyPr vert="horz" lIns="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4768273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ransition>
    <p:fade/>
  </p:transition>
  <p:txStyles>
    <p:titleStyle>
      <a:lvl1pPr algn="l" defTabSz="1097167" rtl="0" eaLnBrk="1" latinLnBrk="0" hangingPunct="1">
        <a:lnSpc>
          <a:spcPct val="100000"/>
        </a:lnSpc>
        <a:spcBef>
          <a:spcPct val="0"/>
        </a:spcBef>
        <a:buNone/>
        <a:defRPr sz="2880" b="1" kern="1200">
          <a:solidFill>
            <a:schemeClr val="tx1"/>
          </a:solidFill>
          <a:latin typeface="Georgia" charset="0"/>
          <a:ea typeface="Georgia" charset="0"/>
          <a:cs typeface="Georgia" charset="0"/>
        </a:defRPr>
      </a:lvl1pPr>
    </p:titleStyle>
    <p:body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97167" rtl="0" eaLnBrk="1" latinLnBrk="0" hangingPunct="1">
        <a:defRPr sz="2160" kern="1200">
          <a:solidFill>
            <a:schemeClr val="tx1"/>
          </a:solidFill>
          <a:latin typeface="+mn-lt"/>
          <a:ea typeface="+mn-ea"/>
          <a:cs typeface="+mn-cs"/>
        </a:defRPr>
      </a:lvl1pPr>
      <a:lvl2pPr marL="548584" algn="l" defTabSz="1097167" rtl="0" eaLnBrk="1" latinLnBrk="0" hangingPunct="1">
        <a:defRPr sz="2160" kern="1200">
          <a:solidFill>
            <a:schemeClr val="tx1"/>
          </a:solidFill>
          <a:latin typeface="+mn-lt"/>
          <a:ea typeface="+mn-ea"/>
          <a:cs typeface="+mn-cs"/>
        </a:defRPr>
      </a:lvl2pPr>
      <a:lvl3pPr marL="1097167" algn="l" defTabSz="1097167" rtl="0" eaLnBrk="1" latinLnBrk="0" hangingPunct="1">
        <a:defRPr sz="2160" kern="1200">
          <a:solidFill>
            <a:schemeClr val="tx1"/>
          </a:solidFill>
          <a:latin typeface="+mn-lt"/>
          <a:ea typeface="+mn-ea"/>
          <a:cs typeface="+mn-cs"/>
        </a:defRPr>
      </a:lvl3pPr>
      <a:lvl4pPr marL="1645752" algn="l" defTabSz="1097167" rtl="0" eaLnBrk="1" latinLnBrk="0" hangingPunct="1">
        <a:defRPr sz="2160" kern="1200">
          <a:solidFill>
            <a:schemeClr val="tx1"/>
          </a:solidFill>
          <a:latin typeface="+mn-lt"/>
          <a:ea typeface="+mn-ea"/>
          <a:cs typeface="+mn-cs"/>
        </a:defRPr>
      </a:lvl4pPr>
      <a:lvl5pPr marL="2194336" algn="l" defTabSz="1097167" rtl="0" eaLnBrk="1" latinLnBrk="0" hangingPunct="1">
        <a:defRPr sz="2160" kern="1200">
          <a:solidFill>
            <a:schemeClr val="tx1"/>
          </a:solidFill>
          <a:latin typeface="+mn-lt"/>
          <a:ea typeface="+mn-ea"/>
          <a:cs typeface="+mn-cs"/>
        </a:defRPr>
      </a:lvl5pPr>
      <a:lvl6pPr marL="2742920" algn="l" defTabSz="1097167" rtl="0" eaLnBrk="1" latinLnBrk="0" hangingPunct="1">
        <a:defRPr sz="2160" kern="1200">
          <a:solidFill>
            <a:schemeClr val="tx1"/>
          </a:solidFill>
          <a:latin typeface="+mn-lt"/>
          <a:ea typeface="+mn-ea"/>
          <a:cs typeface="+mn-cs"/>
        </a:defRPr>
      </a:lvl6pPr>
      <a:lvl7pPr marL="3291504" algn="l" defTabSz="1097167" rtl="0" eaLnBrk="1" latinLnBrk="0" hangingPunct="1">
        <a:defRPr sz="2160" kern="1200">
          <a:solidFill>
            <a:schemeClr val="tx1"/>
          </a:solidFill>
          <a:latin typeface="+mn-lt"/>
          <a:ea typeface="+mn-ea"/>
          <a:cs typeface="+mn-cs"/>
        </a:defRPr>
      </a:lvl7pPr>
      <a:lvl8pPr marL="3840088" algn="l" defTabSz="1097167" rtl="0" eaLnBrk="1" latinLnBrk="0" hangingPunct="1">
        <a:defRPr sz="2160" kern="1200">
          <a:solidFill>
            <a:schemeClr val="tx1"/>
          </a:solidFill>
          <a:latin typeface="+mn-lt"/>
          <a:ea typeface="+mn-ea"/>
          <a:cs typeface="+mn-cs"/>
        </a:defRPr>
      </a:lvl8pPr>
      <a:lvl9pPr marL="4388672" algn="l" defTabSz="1097167"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F26B43"/>
          </p15:clr>
        </p15:guide>
        <p15:guide id="3" pos="288">
          <p15:clr>
            <a:srgbClr val="F26B43"/>
          </p15:clr>
        </p15:guide>
        <p15:guide id="4" pos="5179">
          <p15:clr>
            <a:srgbClr val="F26B43"/>
          </p15:clr>
        </p15:guide>
        <p15:guide id="5" pos="5467">
          <p15:clr>
            <a:srgbClr val="F26B43"/>
          </p15:clr>
        </p15:guide>
        <p15:guide id="7" orient="horz" pos="3278">
          <p15:clr>
            <a:srgbClr val="F26B43"/>
          </p15:clr>
        </p15:guide>
        <p15:guide id="9" orient="horz" pos="182">
          <p15:clr>
            <a:srgbClr val="F26B43"/>
          </p15:clr>
        </p15:guide>
        <p15:guide id="10" orient="horz" pos="847">
          <p15:clr>
            <a:srgbClr val="F26B43"/>
          </p15:clr>
        </p15:guide>
        <p15:guide id="11" orient="horz" pos="3522">
          <p15:clr>
            <a:srgbClr val="F26B43"/>
          </p15:clr>
        </p15:guide>
        <p15:guide id="12" orient="horz" pos="10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16C_291A116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53.jpe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53.jpe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55.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8/10/relationships/comments" Target="../comments/modernComment_14F_EF31E984.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60_CC99EFCB.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0918E0F8-0533-3BBD-A361-A68AF43C75F7}"/>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2" name="Objekt 1" hidden="1">
                        <a:extLst>
                          <a:ext uri="{FF2B5EF4-FFF2-40B4-BE49-F238E27FC236}">
                            <a16:creationId xmlns:a16="http://schemas.microsoft.com/office/drawing/2014/main" id="{0918E0F8-0533-3BBD-A361-A68AF43C75F7}"/>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4" name="Textplatzhalter 13">
            <a:extLst>
              <a:ext uri="{FF2B5EF4-FFF2-40B4-BE49-F238E27FC236}">
                <a16:creationId xmlns:a16="http://schemas.microsoft.com/office/drawing/2014/main" id="{0CD30702-8D11-485C-84C7-10853C9E110C}"/>
              </a:ext>
            </a:extLst>
          </p:cNvPr>
          <p:cNvSpPr>
            <a:spLocks noGrp="1"/>
          </p:cNvSpPr>
          <p:nvPr>
            <p:ph type="body" sz="quarter" idx="11"/>
          </p:nvPr>
        </p:nvSpPr>
        <p:spPr>
          <a:xfrm>
            <a:off x="383118" y="3488573"/>
            <a:ext cx="4002070" cy="1472400"/>
          </a:xfrm>
        </p:spPr>
        <p:txBody>
          <a:bodyPr/>
          <a:lstStyle/>
          <a:p>
            <a:r>
              <a:rPr lang="en-US" sz="1800"/>
              <a:t>Matthias Fahrngruber</a:t>
            </a:r>
          </a:p>
          <a:p>
            <a:r>
              <a:rPr lang="en-US" sz="1800"/>
              <a:t>Filip </a:t>
            </a:r>
            <a:r>
              <a:rPr lang="en-US" sz="1800" err="1"/>
              <a:t>Lukijanovic</a:t>
            </a:r>
            <a:endParaRPr lang="en-US" sz="1800"/>
          </a:p>
          <a:p>
            <a:r>
              <a:rPr lang="en-US" sz="1800"/>
              <a:t>Peter Prlleshi</a:t>
            </a:r>
          </a:p>
        </p:txBody>
      </p:sp>
      <p:sp>
        <p:nvSpPr>
          <p:cNvPr id="12" name="Titel 11">
            <a:extLst>
              <a:ext uri="{FF2B5EF4-FFF2-40B4-BE49-F238E27FC236}">
                <a16:creationId xmlns:a16="http://schemas.microsoft.com/office/drawing/2014/main" id="{84EF54E2-C76B-4314-AC99-CEAFCA113E3F}"/>
              </a:ext>
            </a:extLst>
          </p:cNvPr>
          <p:cNvSpPr>
            <a:spLocks noGrp="1"/>
          </p:cNvSpPr>
          <p:nvPr>
            <p:ph type="ctrTitle"/>
          </p:nvPr>
        </p:nvSpPr>
        <p:spPr>
          <a:xfrm>
            <a:off x="807208" y="1152336"/>
            <a:ext cx="7248000" cy="1231200"/>
          </a:xfrm>
        </p:spPr>
        <p:txBody>
          <a:bodyPr vert="horz"/>
          <a:lstStyle/>
          <a:p>
            <a:r>
              <a:rPr lang="en-US" sz="3200"/>
              <a:t>Project Proposal &amp; </a:t>
            </a:r>
            <a:br>
              <a:rPr lang="en-US" sz="3200"/>
            </a:br>
            <a:r>
              <a:rPr lang="en-US" sz="3200"/>
              <a:t>Paper Presentation – Report</a:t>
            </a:r>
          </a:p>
        </p:txBody>
      </p:sp>
      <p:sp>
        <p:nvSpPr>
          <p:cNvPr id="13" name="Untertitel 12">
            <a:extLst>
              <a:ext uri="{FF2B5EF4-FFF2-40B4-BE49-F238E27FC236}">
                <a16:creationId xmlns:a16="http://schemas.microsoft.com/office/drawing/2014/main" id="{F12D49E5-7CF8-410E-B593-A162E4032108}"/>
              </a:ext>
            </a:extLst>
          </p:cNvPr>
          <p:cNvSpPr>
            <a:spLocks noGrp="1"/>
          </p:cNvSpPr>
          <p:nvPr>
            <p:ph type="subTitle" idx="1"/>
          </p:nvPr>
        </p:nvSpPr>
        <p:spPr>
          <a:xfrm>
            <a:off x="807208" y="2585902"/>
            <a:ext cx="7248000" cy="421840"/>
          </a:xfrm>
        </p:spPr>
        <p:txBody>
          <a:bodyPr vert="horz" lIns="0" tIns="0" rIns="0" bIns="0" rtlCol="0" anchor="t">
            <a:noAutofit/>
          </a:bodyPr>
          <a:lstStyle/>
          <a:p>
            <a:r>
              <a:rPr lang="en-US" sz="1800" i="0" u="none" strike="noStrike" baseline="0">
                <a:latin typeface="+mn-lt"/>
              </a:rPr>
              <a:t>By Moeller and Reichmann (2021)</a:t>
            </a:r>
            <a:endParaRPr lang="en-US">
              <a:solidFill>
                <a:srgbClr val="FF0000"/>
              </a:solidFill>
              <a:latin typeface="+mn-lt"/>
            </a:endParaRPr>
          </a:p>
        </p:txBody>
      </p:sp>
      <p:sp>
        <p:nvSpPr>
          <p:cNvPr id="3" name="Textplatzhalter 13">
            <a:extLst>
              <a:ext uri="{FF2B5EF4-FFF2-40B4-BE49-F238E27FC236}">
                <a16:creationId xmlns:a16="http://schemas.microsoft.com/office/drawing/2014/main" id="{AC790619-D567-92FA-F343-932F05903DBE}"/>
              </a:ext>
            </a:extLst>
          </p:cNvPr>
          <p:cNvSpPr txBox="1">
            <a:spLocks/>
          </p:cNvSpPr>
          <p:nvPr/>
        </p:nvSpPr>
        <p:spPr bwMode="white">
          <a:xfrm>
            <a:off x="383117" y="5238714"/>
            <a:ext cx="4002071" cy="713218"/>
          </a:xfrm>
          <a:prstGeom prst="rect">
            <a:avLst/>
          </a:prstGeom>
          <a:noFill/>
        </p:spPr>
        <p:txBody>
          <a:bodyPr vert="horz" wrap="square" lIns="324000" tIns="216000" rIns="324000" bIns="216000" rtlCol="0" anchor="t" anchorCtr="0">
            <a:spAutoFit/>
          </a:bodyPr>
          <a:lstStyle>
            <a:lvl1pPr marL="0" indent="0" algn="l" defTabSz="1219044" rtl="0" eaLnBrk="1" latinLnBrk="0" hangingPunct="1">
              <a:lnSpc>
                <a:spcPct val="100000"/>
              </a:lnSpc>
              <a:spcBef>
                <a:spcPts val="0"/>
              </a:spcBef>
              <a:spcAft>
                <a:spcPts val="800"/>
              </a:spcAft>
              <a:buClr>
                <a:schemeClr val="accent1"/>
              </a:buClr>
              <a:buFont typeface="Wingdings" charset="2"/>
              <a:buNone/>
              <a:defRPr lang="de-DE" sz="1600" kern="1200" dirty="0" smtClean="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800" b="1"/>
              <a:t>January 24, 2023</a:t>
            </a:r>
          </a:p>
        </p:txBody>
      </p:sp>
    </p:spTree>
    <p:extLst>
      <p:ext uri="{BB962C8B-B14F-4D97-AF65-F5344CB8AC3E}">
        <p14:creationId xmlns:p14="http://schemas.microsoft.com/office/powerpoint/2010/main" val="376406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6CE5D-E019-A5EC-F245-04CF144ECAA4}"/>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48724FD3-B0C9-55C2-C5B7-7587B170C80B}"/>
              </a:ext>
            </a:extLst>
          </p:cNvPr>
          <p:cNvSpPr>
            <a:spLocks noGrp="1"/>
          </p:cNvSpPr>
          <p:nvPr>
            <p:ph type="title"/>
          </p:nvPr>
        </p:nvSpPr>
        <p:spPr/>
        <p:txBody>
          <a:bodyPr/>
          <a:lstStyle/>
          <a:p>
            <a:r>
              <a:rPr lang="en-GB"/>
              <a:t>Next steps in the Analysis</a:t>
            </a:r>
            <a:endParaRPr lang="LID4096"/>
          </a:p>
        </p:txBody>
      </p:sp>
      <p:sp>
        <p:nvSpPr>
          <p:cNvPr id="2" name="Content Placeholder 1">
            <a:extLst>
              <a:ext uri="{FF2B5EF4-FFF2-40B4-BE49-F238E27FC236}">
                <a16:creationId xmlns:a16="http://schemas.microsoft.com/office/drawing/2014/main" id="{D90E69AB-7666-99B0-17ED-774B4ABF41B4}"/>
              </a:ext>
            </a:extLst>
          </p:cNvPr>
          <p:cNvSpPr>
            <a:spLocks noGrp="1"/>
          </p:cNvSpPr>
          <p:nvPr>
            <p:ph idx="1"/>
          </p:nvPr>
        </p:nvSpPr>
        <p:spPr>
          <a:xfrm>
            <a:off x="616025" y="1859780"/>
            <a:ext cx="10346192" cy="4304461"/>
          </a:xfrm>
        </p:spPr>
        <p:txBody>
          <a:bodyPr/>
          <a:lstStyle/>
          <a:p>
            <a:pPr marL="457200" indent="-457200">
              <a:buFont typeface="+mj-lt"/>
              <a:buAutoNum type="arabicPeriod"/>
            </a:pPr>
            <a:r>
              <a:rPr lang="en-GB" b="0"/>
              <a:t>Reevaluate the efficacy of the “Surprise” variable</a:t>
            </a:r>
          </a:p>
          <a:p>
            <a:pPr marL="457200" indent="-457200">
              <a:buFont typeface="+mj-lt"/>
              <a:buAutoNum type="arabicPeriod"/>
            </a:pPr>
            <a:r>
              <a:rPr lang="en-GB" err="1"/>
              <a:t>FinBERT</a:t>
            </a:r>
            <a:r>
              <a:rPr lang="en-GB"/>
              <a:t> Sentiment “Tone” sentiment computation and model juxtaposition</a:t>
            </a:r>
          </a:p>
          <a:p>
            <a:pPr marL="457200" indent="-457200">
              <a:buFont typeface="+mj-lt"/>
              <a:buAutoNum type="arabicPeriod"/>
            </a:pPr>
            <a:r>
              <a:rPr lang="en-GB" b="0"/>
              <a:t>OISS </a:t>
            </a:r>
            <a:r>
              <a:rPr lang="en-GB" b="0" err="1"/>
              <a:t>gaugue</a:t>
            </a:r>
            <a:r>
              <a:rPr lang="en-GB" b="0"/>
              <a:t> in</a:t>
            </a:r>
            <a:r>
              <a:rPr lang="en-GB"/>
              <a:t>clusion, with caveat of limited data</a:t>
            </a:r>
          </a:p>
          <a:p>
            <a:pPr marL="457200" indent="-457200">
              <a:buFont typeface="+mj-lt"/>
              <a:buAutoNum type="arabicPeriod"/>
            </a:pPr>
            <a:r>
              <a:rPr lang="en-GB" b="0"/>
              <a:t>(potential) expansion of timeframe</a:t>
            </a:r>
          </a:p>
          <a:p>
            <a:pPr marL="0" indent="0">
              <a:buNone/>
            </a:pPr>
            <a:endParaRPr lang="en-GB"/>
          </a:p>
          <a:p>
            <a:pPr marL="342900" indent="-342900">
              <a:buFont typeface="Arial" panose="020B0604020202020204" pitchFamily="34" charset="0"/>
              <a:buChar char="•"/>
            </a:pPr>
            <a:endParaRPr lang="LID4096"/>
          </a:p>
        </p:txBody>
      </p:sp>
    </p:spTree>
    <p:extLst>
      <p:ext uri="{BB962C8B-B14F-4D97-AF65-F5344CB8AC3E}">
        <p14:creationId xmlns:p14="http://schemas.microsoft.com/office/powerpoint/2010/main" val="39196520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9641B09-D824-A392-E4BF-FAB582ADAD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A9641B09-D824-A392-E4BF-FAB582ADAD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84194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0918E0F8-0533-3BBD-A361-A68AF43C75F7}"/>
              </a:ext>
            </a:extLst>
          </p:cNvPr>
          <p:cNvGraphicFramePr>
            <a:graphicFrameLocks noChangeAspect="1"/>
          </p:cNvGraphicFramePr>
          <p:nvPr>
            <p:custDataLst>
              <p:tags r:id="rId1"/>
            </p:custDataLst>
            <p:extLst>
              <p:ext uri="{D42A27DB-BD31-4B8C-83A1-F6EECF244321}">
                <p14:modId xmlns:p14="http://schemas.microsoft.com/office/powerpoint/2010/main" val="775836953"/>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2" name="Objekt 1" hidden="1">
                        <a:extLst>
                          <a:ext uri="{FF2B5EF4-FFF2-40B4-BE49-F238E27FC236}">
                            <a16:creationId xmlns:a16="http://schemas.microsoft.com/office/drawing/2014/main" id="{0918E0F8-0533-3BBD-A361-A68AF43C75F7}"/>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4" name="Textplatzhalter 13">
            <a:extLst>
              <a:ext uri="{FF2B5EF4-FFF2-40B4-BE49-F238E27FC236}">
                <a16:creationId xmlns:a16="http://schemas.microsoft.com/office/drawing/2014/main" id="{0CD30702-8D11-485C-84C7-10853C9E110C}"/>
              </a:ext>
            </a:extLst>
          </p:cNvPr>
          <p:cNvSpPr>
            <a:spLocks noGrp="1"/>
          </p:cNvSpPr>
          <p:nvPr>
            <p:ph type="body" sz="quarter" idx="11"/>
          </p:nvPr>
        </p:nvSpPr>
        <p:spPr>
          <a:xfrm>
            <a:off x="383118" y="3488573"/>
            <a:ext cx="4002070" cy="1472400"/>
          </a:xfrm>
        </p:spPr>
        <p:txBody>
          <a:bodyPr/>
          <a:lstStyle/>
          <a:p>
            <a:r>
              <a:rPr lang="en-US" sz="1800"/>
              <a:t>Matthias Fahrngruber</a:t>
            </a:r>
          </a:p>
          <a:p>
            <a:r>
              <a:rPr lang="en-US" sz="1800"/>
              <a:t>Filip </a:t>
            </a:r>
            <a:r>
              <a:rPr lang="en-US" sz="1800" err="1"/>
              <a:t>Lukijanovic</a:t>
            </a:r>
            <a:endParaRPr lang="en-US" sz="1800"/>
          </a:p>
          <a:p>
            <a:r>
              <a:rPr lang="en-US" sz="1800"/>
              <a:t>Peter Prlleshi</a:t>
            </a:r>
          </a:p>
        </p:txBody>
      </p:sp>
      <p:sp>
        <p:nvSpPr>
          <p:cNvPr id="12" name="Titel 11">
            <a:extLst>
              <a:ext uri="{FF2B5EF4-FFF2-40B4-BE49-F238E27FC236}">
                <a16:creationId xmlns:a16="http://schemas.microsoft.com/office/drawing/2014/main" id="{84EF54E2-C76B-4314-AC99-CEAFCA113E3F}"/>
              </a:ext>
            </a:extLst>
          </p:cNvPr>
          <p:cNvSpPr>
            <a:spLocks noGrp="1"/>
          </p:cNvSpPr>
          <p:nvPr>
            <p:ph type="ctrTitle"/>
          </p:nvPr>
        </p:nvSpPr>
        <p:spPr>
          <a:xfrm>
            <a:off x="807208" y="1152336"/>
            <a:ext cx="7248000" cy="1231200"/>
          </a:xfrm>
        </p:spPr>
        <p:txBody>
          <a:bodyPr vert="horz"/>
          <a:lstStyle/>
          <a:p>
            <a:r>
              <a:rPr lang="en-US" sz="3200"/>
              <a:t>Project Proposal &amp; </a:t>
            </a:r>
            <a:br>
              <a:rPr lang="en-US" sz="3200"/>
            </a:br>
            <a:r>
              <a:rPr lang="en-US" sz="3200"/>
              <a:t>Paper Presentation</a:t>
            </a:r>
          </a:p>
        </p:txBody>
      </p:sp>
      <p:sp>
        <p:nvSpPr>
          <p:cNvPr id="13" name="Untertitel 12">
            <a:extLst>
              <a:ext uri="{FF2B5EF4-FFF2-40B4-BE49-F238E27FC236}">
                <a16:creationId xmlns:a16="http://schemas.microsoft.com/office/drawing/2014/main" id="{F12D49E5-7CF8-410E-B593-A162E4032108}"/>
              </a:ext>
            </a:extLst>
          </p:cNvPr>
          <p:cNvSpPr>
            <a:spLocks noGrp="1"/>
          </p:cNvSpPr>
          <p:nvPr>
            <p:ph type="subTitle" idx="1"/>
          </p:nvPr>
        </p:nvSpPr>
        <p:spPr>
          <a:xfrm>
            <a:off x="807208" y="2585902"/>
            <a:ext cx="7248000" cy="421840"/>
          </a:xfrm>
        </p:spPr>
        <p:txBody>
          <a:bodyPr vert="horz" lIns="0" tIns="0" rIns="0" bIns="0" rtlCol="0" anchor="t">
            <a:noAutofit/>
          </a:bodyPr>
          <a:lstStyle/>
          <a:p>
            <a:r>
              <a:rPr lang="en-US" sz="1800" i="0" u="none" strike="noStrike" baseline="0">
                <a:latin typeface="+mn-lt"/>
              </a:rPr>
              <a:t>By Moeller and Reichmann (2021)</a:t>
            </a:r>
            <a:endParaRPr lang="en-US">
              <a:solidFill>
                <a:srgbClr val="FF0000"/>
              </a:solidFill>
              <a:latin typeface="+mn-lt"/>
            </a:endParaRPr>
          </a:p>
        </p:txBody>
      </p:sp>
      <p:sp>
        <p:nvSpPr>
          <p:cNvPr id="3" name="Textplatzhalter 13">
            <a:extLst>
              <a:ext uri="{FF2B5EF4-FFF2-40B4-BE49-F238E27FC236}">
                <a16:creationId xmlns:a16="http://schemas.microsoft.com/office/drawing/2014/main" id="{AC790619-D567-92FA-F343-932F05903DBE}"/>
              </a:ext>
            </a:extLst>
          </p:cNvPr>
          <p:cNvSpPr txBox="1">
            <a:spLocks/>
          </p:cNvSpPr>
          <p:nvPr/>
        </p:nvSpPr>
        <p:spPr bwMode="white">
          <a:xfrm>
            <a:off x="383117" y="5238714"/>
            <a:ext cx="4002071" cy="713218"/>
          </a:xfrm>
          <a:prstGeom prst="rect">
            <a:avLst/>
          </a:prstGeom>
          <a:noFill/>
        </p:spPr>
        <p:txBody>
          <a:bodyPr vert="horz" wrap="square" lIns="324000" tIns="216000" rIns="324000" bIns="216000" rtlCol="0" anchor="t" anchorCtr="0">
            <a:spAutoFit/>
          </a:bodyPr>
          <a:lstStyle>
            <a:lvl1pPr marL="0" indent="0" algn="l" defTabSz="1219044" rtl="0" eaLnBrk="1" latinLnBrk="0" hangingPunct="1">
              <a:lnSpc>
                <a:spcPct val="100000"/>
              </a:lnSpc>
              <a:spcBef>
                <a:spcPts val="0"/>
              </a:spcBef>
              <a:spcAft>
                <a:spcPts val="800"/>
              </a:spcAft>
              <a:buClr>
                <a:schemeClr val="accent1"/>
              </a:buClr>
              <a:buFont typeface="Wingdings" charset="2"/>
              <a:buNone/>
              <a:defRPr lang="de-DE" sz="1600" kern="1200" dirty="0" smtClean="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800" b="1"/>
              <a:t>December 21, 2023</a:t>
            </a:r>
          </a:p>
        </p:txBody>
      </p:sp>
    </p:spTree>
    <p:extLst>
      <p:ext uri="{BB962C8B-B14F-4D97-AF65-F5344CB8AC3E}">
        <p14:creationId xmlns:p14="http://schemas.microsoft.com/office/powerpoint/2010/main" val="215279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9CCE5-80EF-5CA3-C52E-34437B963E4F}"/>
              </a:ext>
            </a:extLst>
          </p:cNvPr>
          <p:cNvSpPr>
            <a:spLocks noGrp="1"/>
          </p:cNvSpPr>
          <p:nvPr>
            <p:ph idx="13"/>
          </p:nvPr>
        </p:nvSpPr>
        <p:spPr>
          <a:xfrm>
            <a:off x="612771" y="732481"/>
            <a:ext cx="10352617" cy="435602"/>
          </a:xfrm>
        </p:spPr>
        <p:txBody>
          <a:bodyPr/>
          <a:lstStyle/>
          <a:p>
            <a:endParaRPr lang="de-DE"/>
          </a:p>
        </p:txBody>
      </p:sp>
      <p:sp>
        <p:nvSpPr>
          <p:cNvPr id="4" name="Titel 3">
            <a:extLst>
              <a:ext uri="{FF2B5EF4-FFF2-40B4-BE49-F238E27FC236}">
                <a16:creationId xmlns:a16="http://schemas.microsoft.com/office/drawing/2014/main" id="{EC7D189B-1BA7-2FF1-F5E9-A97154AB6CC8}"/>
              </a:ext>
            </a:extLst>
          </p:cNvPr>
          <p:cNvSpPr>
            <a:spLocks noGrp="1"/>
          </p:cNvSpPr>
          <p:nvPr>
            <p:ph type="title"/>
          </p:nvPr>
        </p:nvSpPr>
        <p:spPr/>
        <p:txBody>
          <a:bodyPr/>
          <a:lstStyle/>
          <a:p>
            <a:r>
              <a:rPr lang="de-DE"/>
              <a:t>Agenda</a:t>
            </a:r>
          </a:p>
        </p:txBody>
      </p:sp>
      <p:grpSp>
        <p:nvGrpSpPr>
          <p:cNvPr id="25" name="Group 24">
            <a:extLst>
              <a:ext uri="{FF2B5EF4-FFF2-40B4-BE49-F238E27FC236}">
                <a16:creationId xmlns:a16="http://schemas.microsoft.com/office/drawing/2014/main" id="{2CEFB032-FA95-3329-27A6-24EE9A883F5B}"/>
              </a:ext>
            </a:extLst>
          </p:cNvPr>
          <p:cNvGrpSpPr/>
          <p:nvPr/>
        </p:nvGrpSpPr>
        <p:grpSpPr>
          <a:xfrm>
            <a:off x="2398022" y="2234186"/>
            <a:ext cx="6769854" cy="3265124"/>
            <a:chOff x="2542401" y="2118683"/>
            <a:chExt cx="6769854" cy="3265124"/>
          </a:xfrm>
        </p:grpSpPr>
        <p:sp>
          <p:nvSpPr>
            <p:cNvPr id="5" name="Abgerundetes Rechteck 4">
              <a:extLst>
                <a:ext uri="{FF2B5EF4-FFF2-40B4-BE49-F238E27FC236}">
                  <a16:creationId xmlns:a16="http://schemas.microsoft.com/office/drawing/2014/main" id="{B95C0BF8-3982-0007-A644-AE5E74DD4DD9}"/>
                </a:ext>
              </a:extLst>
            </p:cNvPr>
            <p:cNvSpPr/>
            <p:nvPr/>
          </p:nvSpPr>
          <p:spPr>
            <a:xfrm>
              <a:off x="2546500" y="2118683"/>
              <a:ext cx="57600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tx1"/>
                  </a:solidFill>
                  <a:effectLst/>
                  <a:uLnTx/>
                  <a:uFillTx/>
                  <a:latin typeface="Verdana"/>
                  <a:ea typeface="+mn-ea"/>
                  <a:cs typeface="+mn-cs"/>
                </a:rPr>
                <a:t>1</a:t>
              </a:r>
            </a:p>
          </p:txBody>
        </p:sp>
        <p:sp>
          <p:nvSpPr>
            <p:cNvPr id="6" name="Abgerundetes Rechteck 5">
              <a:extLst>
                <a:ext uri="{FF2B5EF4-FFF2-40B4-BE49-F238E27FC236}">
                  <a16:creationId xmlns:a16="http://schemas.microsoft.com/office/drawing/2014/main" id="{3229D217-558A-63E1-3E5E-60BC835CC5C6}"/>
                </a:ext>
              </a:extLst>
            </p:cNvPr>
            <p:cNvSpPr/>
            <p:nvPr/>
          </p:nvSpPr>
          <p:spPr>
            <a:xfrm>
              <a:off x="2542401" y="2791797"/>
              <a:ext cx="57600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tx1"/>
                  </a:solidFill>
                  <a:effectLst/>
                  <a:uLnTx/>
                  <a:uFillTx/>
                  <a:latin typeface="Verdana"/>
                  <a:ea typeface="+mn-ea"/>
                  <a:cs typeface="+mn-cs"/>
                </a:rPr>
                <a:t>2</a:t>
              </a:r>
            </a:p>
          </p:txBody>
        </p:sp>
        <p:sp>
          <p:nvSpPr>
            <p:cNvPr id="7" name="Abgerundetes Rechteck 6">
              <a:extLst>
                <a:ext uri="{FF2B5EF4-FFF2-40B4-BE49-F238E27FC236}">
                  <a16:creationId xmlns:a16="http://schemas.microsoft.com/office/drawing/2014/main" id="{E445E658-4C9D-99CF-923C-D529F501A64F}"/>
                </a:ext>
              </a:extLst>
            </p:cNvPr>
            <p:cNvSpPr/>
            <p:nvPr/>
          </p:nvSpPr>
          <p:spPr>
            <a:xfrm>
              <a:off x="2542401" y="4136966"/>
              <a:ext cx="576000" cy="576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b="1">
                  <a:solidFill>
                    <a:srgbClr val="000000"/>
                  </a:solidFill>
                  <a:latin typeface="Verdana"/>
                </a:rPr>
                <a:t>4</a:t>
              </a:r>
              <a:endParaRPr kumimoji="0" lang="de-DE" sz="2000" b="1" i="0" u="none" strike="noStrike" kern="1200" cap="none" spc="0" normalizeH="0" baseline="0" noProof="0">
                <a:ln>
                  <a:noFill/>
                </a:ln>
                <a:solidFill>
                  <a:srgbClr val="000000"/>
                </a:solidFill>
                <a:effectLst/>
                <a:uLnTx/>
                <a:uFillTx/>
                <a:latin typeface="Verdana"/>
                <a:ea typeface="+mn-ea"/>
                <a:cs typeface="+mn-cs"/>
              </a:endParaRPr>
            </a:p>
          </p:txBody>
        </p:sp>
        <p:sp>
          <p:nvSpPr>
            <p:cNvPr id="8" name="Abgerundetes Rechteck 7">
              <a:extLst>
                <a:ext uri="{FF2B5EF4-FFF2-40B4-BE49-F238E27FC236}">
                  <a16:creationId xmlns:a16="http://schemas.microsoft.com/office/drawing/2014/main" id="{A3931439-0BF6-F3B7-FAB5-9808DB773B15}"/>
                </a:ext>
              </a:extLst>
            </p:cNvPr>
            <p:cNvSpPr/>
            <p:nvPr/>
          </p:nvSpPr>
          <p:spPr>
            <a:xfrm>
              <a:off x="2542401" y="4807807"/>
              <a:ext cx="576000" cy="576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b="1">
                  <a:solidFill>
                    <a:srgbClr val="000000"/>
                  </a:solidFill>
                  <a:latin typeface="Verdana"/>
                </a:rPr>
                <a:t>5</a:t>
              </a:r>
              <a:endParaRPr kumimoji="0" lang="de-DE" sz="2000" b="1" i="0" u="none" strike="noStrike" kern="1200" cap="none" spc="0" normalizeH="0" baseline="0" noProof="0">
                <a:ln>
                  <a:noFill/>
                </a:ln>
                <a:solidFill>
                  <a:srgbClr val="000000"/>
                </a:solidFill>
                <a:effectLst/>
                <a:uLnTx/>
                <a:uFillTx/>
                <a:latin typeface="Verdana"/>
                <a:ea typeface="+mn-ea"/>
                <a:cs typeface="+mn-cs"/>
              </a:endParaRPr>
            </a:p>
          </p:txBody>
        </p:sp>
        <p:sp>
          <p:nvSpPr>
            <p:cNvPr id="12" name="Abgerundetes Rechteck 11">
              <a:extLst>
                <a:ext uri="{FF2B5EF4-FFF2-40B4-BE49-F238E27FC236}">
                  <a16:creationId xmlns:a16="http://schemas.microsoft.com/office/drawing/2014/main" id="{33C5B64F-A19E-0CE2-FAB4-3EBE8A49EB0F}"/>
                </a:ext>
              </a:extLst>
            </p:cNvPr>
            <p:cNvSpPr/>
            <p:nvPr/>
          </p:nvSpPr>
          <p:spPr>
            <a:xfrm>
              <a:off x="3212245" y="2118683"/>
              <a:ext cx="610001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tx1"/>
                  </a:solidFill>
                  <a:effectLst/>
                  <a:uLnTx/>
                  <a:uFillTx/>
                  <a:latin typeface="Verdana"/>
                  <a:ea typeface="+mn-ea"/>
                  <a:cs typeface="+mn-cs"/>
                </a:rPr>
                <a:t>General </a:t>
              </a:r>
              <a:r>
                <a:rPr kumimoji="0" lang="de-DE" sz="1800" b="1" i="0" u="none" strike="noStrike" kern="1200" cap="none" spc="0" normalizeH="0" baseline="0" noProof="0" err="1">
                  <a:ln>
                    <a:noFill/>
                  </a:ln>
                  <a:solidFill>
                    <a:schemeClr val="tx1"/>
                  </a:solidFill>
                  <a:effectLst/>
                  <a:uLnTx/>
                  <a:uFillTx/>
                  <a:latin typeface="Verdana"/>
                  <a:ea typeface="+mn-ea"/>
                  <a:cs typeface="+mn-cs"/>
                </a:rPr>
                <a:t>idea</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of</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our</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project</a:t>
              </a:r>
              <a:endParaRPr kumimoji="0" lang="de-DE" sz="1800" b="1" i="0" u="none" strike="noStrike" kern="1200" cap="none" spc="0" normalizeH="0" baseline="0" noProof="0">
                <a:ln>
                  <a:noFill/>
                </a:ln>
                <a:solidFill>
                  <a:schemeClr val="tx1"/>
                </a:solidFill>
                <a:effectLst/>
                <a:uLnTx/>
                <a:uFillTx/>
                <a:latin typeface="Verdana"/>
                <a:ea typeface="+mn-ea"/>
                <a:cs typeface="+mn-cs"/>
              </a:endParaRPr>
            </a:p>
          </p:txBody>
        </p:sp>
        <p:sp>
          <p:nvSpPr>
            <p:cNvPr id="13" name="Abgerundetes Rechteck 12">
              <a:extLst>
                <a:ext uri="{FF2B5EF4-FFF2-40B4-BE49-F238E27FC236}">
                  <a16:creationId xmlns:a16="http://schemas.microsoft.com/office/drawing/2014/main" id="{F42C3A31-371A-5A13-7D9C-D9DA295FC3A0}"/>
                </a:ext>
              </a:extLst>
            </p:cNvPr>
            <p:cNvSpPr/>
            <p:nvPr/>
          </p:nvSpPr>
          <p:spPr>
            <a:xfrm>
              <a:off x="3212245" y="2791797"/>
              <a:ext cx="610001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err="1">
                  <a:ln>
                    <a:noFill/>
                  </a:ln>
                  <a:solidFill>
                    <a:schemeClr val="tx1"/>
                  </a:solidFill>
                  <a:effectLst/>
                  <a:uLnTx/>
                  <a:uFillTx/>
                  <a:latin typeface="Verdana"/>
                  <a:ea typeface="+mn-ea"/>
                  <a:cs typeface="+mn-cs"/>
                </a:rPr>
                <a:t>Methodolgy</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of</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our</a:t>
              </a:r>
              <a:r>
                <a:rPr kumimoji="0" lang="de-DE" sz="1800" b="1" i="0" u="none" strike="noStrike" kern="1200" cap="none" spc="0" normalizeH="0" baseline="0" noProof="0">
                  <a:ln>
                    <a:noFill/>
                  </a:ln>
                  <a:solidFill>
                    <a:schemeClr val="tx1"/>
                  </a:solidFill>
                  <a:effectLst/>
                  <a:uLnTx/>
                  <a:uFillTx/>
                  <a:latin typeface="Verdana"/>
                  <a:ea typeface="+mn-ea"/>
                  <a:cs typeface="+mn-cs"/>
                </a:rPr>
                <a:t> </a:t>
              </a:r>
              <a:r>
                <a:rPr kumimoji="0" lang="de-DE" sz="1800" b="1" i="0" u="none" strike="noStrike" kern="1200" cap="none" spc="0" normalizeH="0" baseline="0" noProof="0" err="1">
                  <a:ln>
                    <a:noFill/>
                  </a:ln>
                  <a:solidFill>
                    <a:schemeClr val="tx1"/>
                  </a:solidFill>
                  <a:effectLst/>
                  <a:uLnTx/>
                  <a:uFillTx/>
                  <a:latin typeface="Verdana"/>
                  <a:ea typeface="+mn-ea"/>
                  <a:cs typeface="+mn-cs"/>
                </a:rPr>
                <a:t>paper</a:t>
              </a:r>
              <a:endParaRPr kumimoji="0" lang="de-DE" sz="1800" b="1" i="0" u="none" strike="noStrike" kern="1200" cap="none" spc="0" normalizeH="0" baseline="0" noProof="0">
                <a:ln>
                  <a:noFill/>
                </a:ln>
                <a:solidFill>
                  <a:schemeClr val="tx1"/>
                </a:solidFill>
                <a:effectLst/>
                <a:uLnTx/>
                <a:uFillTx/>
                <a:latin typeface="Verdana"/>
                <a:ea typeface="+mn-ea"/>
                <a:cs typeface="+mn-cs"/>
              </a:endParaRPr>
            </a:p>
          </p:txBody>
        </p:sp>
        <p:sp>
          <p:nvSpPr>
            <p:cNvPr id="14" name="Abgerundetes Rechteck 13">
              <a:extLst>
                <a:ext uri="{FF2B5EF4-FFF2-40B4-BE49-F238E27FC236}">
                  <a16:creationId xmlns:a16="http://schemas.microsoft.com/office/drawing/2014/main" id="{9D63ACDC-484E-DC01-1C86-C70B6018C942}"/>
                </a:ext>
              </a:extLst>
            </p:cNvPr>
            <p:cNvSpPr/>
            <p:nvPr/>
          </p:nvSpPr>
          <p:spPr>
            <a:xfrm>
              <a:off x="3212245" y="4136359"/>
              <a:ext cx="6100010" cy="576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tx1"/>
                  </a:solidFill>
                  <a:effectLst/>
                  <a:uLnTx/>
                  <a:uFillTx/>
                  <a:latin typeface="Verdana"/>
                  <a:ea typeface="+mn-ea"/>
                  <a:cs typeface="+mn-cs"/>
                </a:rPr>
                <a:t>Rebuilding the Linguistic Model</a:t>
              </a:r>
            </a:p>
          </p:txBody>
        </p:sp>
        <p:sp>
          <p:nvSpPr>
            <p:cNvPr id="15" name="Abgerundetes Rechteck 14">
              <a:extLst>
                <a:ext uri="{FF2B5EF4-FFF2-40B4-BE49-F238E27FC236}">
                  <a16:creationId xmlns:a16="http://schemas.microsoft.com/office/drawing/2014/main" id="{F2924538-C842-CA7A-161B-0573C3A936D4}"/>
                </a:ext>
              </a:extLst>
            </p:cNvPr>
            <p:cNvSpPr/>
            <p:nvPr/>
          </p:nvSpPr>
          <p:spPr>
            <a:xfrm>
              <a:off x="3212245" y="4807807"/>
              <a:ext cx="6100010" cy="576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b="1" err="1">
                  <a:solidFill>
                    <a:srgbClr val="000000"/>
                  </a:solidFill>
                  <a:latin typeface="Verdana"/>
                </a:rPr>
                <a:t>Our</a:t>
              </a:r>
              <a:r>
                <a:rPr lang="de-DE" b="1">
                  <a:solidFill>
                    <a:srgbClr val="000000"/>
                  </a:solidFill>
                  <a:latin typeface="Verdana"/>
                </a:rPr>
                <a:t> </a:t>
              </a:r>
              <a:r>
                <a:rPr lang="de-DE" b="1" err="1">
                  <a:solidFill>
                    <a:srgbClr val="000000"/>
                  </a:solidFill>
                  <a:latin typeface="Verdana"/>
                </a:rPr>
                <a:t>twist</a:t>
              </a:r>
              <a:r>
                <a:rPr lang="de-DE" b="1">
                  <a:solidFill>
                    <a:srgbClr val="000000"/>
                  </a:solidFill>
                  <a:latin typeface="Verdana"/>
                </a:rPr>
                <a:t> and </a:t>
              </a:r>
              <a:r>
                <a:rPr lang="de-DE" b="1" err="1">
                  <a:solidFill>
                    <a:srgbClr val="000000"/>
                  </a:solidFill>
                  <a:latin typeface="Verdana"/>
                </a:rPr>
                <a:t>our</a:t>
              </a:r>
              <a:r>
                <a:rPr lang="de-DE" b="1">
                  <a:solidFill>
                    <a:srgbClr val="000000"/>
                  </a:solidFill>
                  <a:latin typeface="Verdana"/>
                </a:rPr>
                <a:t> </a:t>
              </a:r>
              <a:r>
                <a:rPr lang="de-DE" b="1" err="1">
                  <a:solidFill>
                    <a:srgbClr val="000000"/>
                  </a:solidFill>
                  <a:latin typeface="Verdana"/>
                </a:rPr>
                <a:t>goals</a:t>
              </a:r>
              <a:endParaRPr kumimoji="0" lang="de-DE" sz="1800" b="1" i="0" u="none" strike="noStrike" kern="1200" cap="none" spc="0" normalizeH="0" baseline="0" noProof="0">
                <a:ln>
                  <a:noFill/>
                </a:ln>
                <a:solidFill>
                  <a:srgbClr val="000000"/>
                </a:solidFill>
                <a:effectLst/>
                <a:uLnTx/>
                <a:uFillTx/>
                <a:latin typeface="Verdana"/>
                <a:ea typeface="+mn-ea"/>
                <a:cs typeface="+mn-cs"/>
              </a:endParaRPr>
            </a:p>
          </p:txBody>
        </p:sp>
        <p:sp>
          <p:nvSpPr>
            <p:cNvPr id="21" name="Abgerundetes Rechteck 5">
              <a:extLst>
                <a:ext uri="{FF2B5EF4-FFF2-40B4-BE49-F238E27FC236}">
                  <a16:creationId xmlns:a16="http://schemas.microsoft.com/office/drawing/2014/main" id="{107F424C-F64B-BB6D-A20E-C64EAF4B40BA}"/>
                </a:ext>
              </a:extLst>
            </p:cNvPr>
            <p:cNvSpPr/>
            <p:nvPr/>
          </p:nvSpPr>
          <p:spPr>
            <a:xfrm>
              <a:off x="2542401" y="3464911"/>
              <a:ext cx="57600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b="1">
                  <a:solidFill>
                    <a:schemeClr val="tx1"/>
                  </a:solidFill>
                  <a:latin typeface="Verdana"/>
                </a:rPr>
                <a:t>3</a:t>
              </a:r>
              <a:endParaRPr kumimoji="0" lang="de-DE" sz="1800" b="1" i="0" u="none" strike="noStrike" kern="1200" cap="none" spc="0" normalizeH="0" baseline="0" noProof="0">
                <a:ln>
                  <a:noFill/>
                </a:ln>
                <a:solidFill>
                  <a:schemeClr val="tx1"/>
                </a:solidFill>
                <a:effectLst/>
                <a:uLnTx/>
                <a:uFillTx/>
                <a:latin typeface="Verdana"/>
                <a:ea typeface="+mn-ea"/>
                <a:cs typeface="+mn-cs"/>
              </a:endParaRPr>
            </a:p>
          </p:txBody>
        </p:sp>
        <p:sp>
          <p:nvSpPr>
            <p:cNvPr id="22" name="Abgerundetes Rechteck 12">
              <a:extLst>
                <a:ext uri="{FF2B5EF4-FFF2-40B4-BE49-F238E27FC236}">
                  <a16:creationId xmlns:a16="http://schemas.microsoft.com/office/drawing/2014/main" id="{064119C3-1683-4A11-A899-80BB5699CCAB}"/>
                </a:ext>
              </a:extLst>
            </p:cNvPr>
            <p:cNvSpPr/>
            <p:nvPr/>
          </p:nvSpPr>
          <p:spPr>
            <a:xfrm>
              <a:off x="3212245" y="3464911"/>
              <a:ext cx="6100010" cy="576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Result</a:t>
              </a:r>
              <a:r>
                <a:rPr lang="de-DE" b="1">
                  <a:solidFill>
                    <a:srgbClr val="000000"/>
                  </a:solidFill>
                  <a:latin typeface="Verdana"/>
                </a:rPr>
                <a:t>s of our paper</a:t>
              </a:r>
              <a:endParaRPr kumimoji="0" lang="de-DE" sz="1800" b="1" i="0" u="none" strike="noStrike" kern="1200" cap="none" spc="0" normalizeH="0" baseline="0" noProof="0">
                <a:ln>
                  <a:noFill/>
                </a:ln>
                <a:solidFill>
                  <a:srgbClr val="000000"/>
                </a:solidFill>
                <a:effectLst/>
                <a:uLnTx/>
                <a:uFillTx/>
                <a:latin typeface="Verdana"/>
                <a:ea typeface="+mn-ea"/>
                <a:cs typeface="+mn-cs"/>
              </a:endParaRPr>
            </a:p>
          </p:txBody>
        </p:sp>
      </p:grpSp>
    </p:spTree>
    <p:extLst>
      <p:ext uri="{BB962C8B-B14F-4D97-AF65-F5344CB8AC3E}">
        <p14:creationId xmlns:p14="http://schemas.microsoft.com/office/powerpoint/2010/main" val="19509929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E7A13-18F5-C6FD-C4A7-D1DC49336A45}"/>
              </a:ext>
            </a:extLst>
          </p:cNvPr>
          <p:cNvSpPr>
            <a:spLocks noGrp="1"/>
          </p:cNvSpPr>
          <p:nvPr>
            <p:ph idx="1"/>
          </p:nvPr>
        </p:nvSpPr>
        <p:spPr/>
        <p:txBody>
          <a:bodyPr/>
          <a:lstStyle/>
          <a:p>
            <a:pPr marL="342900" indent="-342900">
              <a:buFont typeface="Arial" panose="020B0604020202020204" pitchFamily="34" charset="0"/>
              <a:buChar char="•"/>
            </a:pPr>
            <a:r>
              <a:rPr lang="en-GB" b="0"/>
              <a:t>Are there immediate, abnormal returns on the stock market, specifically the S&amp;P 500, because of FED communication? </a:t>
            </a:r>
            <a:endParaRPr lang="en-GB" b="0">
              <a:sym typeface="Wingdings" panose="05000000000000000000" pitchFamily="2" charset="2"/>
            </a:endParaRPr>
          </a:p>
          <a:p>
            <a:pPr marL="342900" indent="-342900">
              <a:buFont typeface="Arial" panose="020B0604020202020204" pitchFamily="34" charset="0"/>
              <a:buChar char="•"/>
            </a:pPr>
            <a:r>
              <a:rPr lang="en-GB" b="0"/>
              <a:t>Moeller and Reichmann (2019)</a:t>
            </a:r>
          </a:p>
          <a:p>
            <a:pPr marL="342900" indent="-342900">
              <a:buFont typeface="Arial" panose="020B0604020202020204" pitchFamily="34" charset="0"/>
              <a:buChar char="•"/>
            </a:pPr>
            <a:r>
              <a:rPr lang="en-GB" b="0"/>
              <a:t>Easy to grasp approach </a:t>
            </a:r>
            <a:r>
              <a:rPr lang="en-GB" b="0">
                <a:sym typeface="Wingdings" panose="05000000000000000000" pitchFamily="2" charset="2"/>
              </a:rPr>
              <a:t> we can build upon it</a:t>
            </a:r>
            <a:endParaRPr lang="en-GB" b="0"/>
          </a:p>
          <a:p>
            <a:pPr marL="342900" indent="-342900">
              <a:buFont typeface="Arial" panose="020B0604020202020204" pitchFamily="34" charset="0"/>
              <a:buChar char="•"/>
            </a:pPr>
            <a:r>
              <a:rPr lang="en-GB" b="0"/>
              <a:t>Analysing sentiment through three channels:</a:t>
            </a:r>
          </a:p>
          <a:p>
            <a:pPr marL="1047750" lvl="1" indent="-400050">
              <a:buFont typeface="+mj-lt"/>
              <a:buAutoNum type="romanUcPeriod"/>
            </a:pPr>
            <a:r>
              <a:rPr lang="en-GB"/>
              <a:t>General tone</a:t>
            </a:r>
          </a:p>
          <a:p>
            <a:pPr marL="1047750" lvl="1" indent="-400050">
              <a:buFont typeface="+mj-lt"/>
              <a:buAutoNum type="romanUcPeriod"/>
            </a:pPr>
            <a:r>
              <a:rPr lang="en-GB" b="0"/>
              <a:t>Uncertainty</a:t>
            </a:r>
          </a:p>
          <a:p>
            <a:pPr marL="1047750" lvl="1" indent="-400050">
              <a:buFont typeface="+mj-lt"/>
              <a:buAutoNum type="romanUcPeriod"/>
            </a:pPr>
            <a:r>
              <a:rPr lang="en-GB"/>
              <a:t>Constraint</a:t>
            </a:r>
            <a:endParaRPr lang="en-GB" b="0"/>
          </a:p>
        </p:txBody>
      </p:sp>
      <p:sp>
        <p:nvSpPr>
          <p:cNvPr id="3" name="Content Placeholder 2">
            <a:extLst>
              <a:ext uri="{FF2B5EF4-FFF2-40B4-BE49-F238E27FC236}">
                <a16:creationId xmlns:a16="http://schemas.microsoft.com/office/drawing/2014/main" id="{94BAC839-9EDB-EC44-DC5F-AF8171CA87D6}"/>
              </a:ext>
            </a:extLst>
          </p:cNvPr>
          <p:cNvSpPr>
            <a:spLocks noGrp="1"/>
          </p:cNvSpPr>
          <p:nvPr>
            <p:ph idx="13"/>
          </p:nvPr>
        </p:nvSpPr>
        <p:spPr/>
        <p:txBody>
          <a:bodyPr/>
          <a:lstStyle/>
          <a:p>
            <a:endParaRPr lang="en-US"/>
          </a:p>
        </p:txBody>
      </p:sp>
      <p:sp>
        <p:nvSpPr>
          <p:cNvPr id="4" name="Title 3">
            <a:extLst>
              <a:ext uri="{FF2B5EF4-FFF2-40B4-BE49-F238E27FC236}">
                <a16:creationId xmlns:a16="http://schemas.microsoft.com/office/drawing/2014/main" id="{959F3C3A-48E7-0C66-F9E6-47B8DE8C79FA}"/>
              </a:ext>
            </a:extLst>
          </p:cNvPr>
          <p:cNvSpPr>
            <a:spLocks noGrp="1"/>
          </p:cNvSpPr>
          <p:nvPr>
            <p:ph type="title"/>
          </p:nvPr>
        </p:nvSpPr>
        <p:spPr/>
        <p:txBody>
          <a:bodyPr>
            <a:normAutofit/>
          </a:bodyPr>
          <a:lstStyle/>
          <a:p>
            <a:r>
              <a:rPr lang="en-GB" sz="2800"/>
              <a:t>What are we trying to achieve &amp; what is our basis?</a:t>
            </a:r>
            <a:endParaRPr lang="en-US" sz="2800"/>
          </a:p>
        </p:txBody>
      </p:sp>
      <p:sp>
        <p:nvSpPr>
          <p:cNvPr id="6" name="Abgerundetes Rechteck 1">
            <a:extLst>
              <a:ext uri="{FF2B5EF4-FFF2-40B4-BE49-F238E27FC236}">
                <a16:creationId xmlns:a16="http://schemas.microsoft.com/office/drawing/2014/main" id="{98E707F2-2C8B-A6E6-CB1F-F219F861BCA1}"/>
              </a:ext>
            </a:extLst>
          </p:cNvPr>
          <p:cNvSpPr/>
          <p:nvPr/>
        </p:nvSpPr>
        <p:spPr>
          <a:xfrm>
            <a:off x="6234559"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8" name="Abgerundetes Rechteck 9">
            <a:extLst>
              <a:ext uri="{FF2B5EF4-FFF2-40B4-BE49-F238E27FC236}">
                <a16:creationId xmlns:a16="http://schemas.microsoft.com/office/drawing/2014/main" id="{F18A543E-5C73-806A-0F35-66E47D4B28CE}"/>
              </a:ext>
            </a:extLst>
          </p:cNvPr>
          <p:cNvSpPr/>
          <p:nvPr/>
        </p:nvSpPr>
        <p:spPr>
          <a:xfrm>
            <a:off x="6017680"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0" name="Abgerundetes Rechteck 10">
            <a:extLst>
              <a:ext uri="{FF2B5EF4-FFF2-40B4-BE49-F238E27FC236}">
                <a16:creationId xmlns:a16="http://schemas.microsoft.com/office/drawing/2014/main" id="{991140DD-E26A-21AB-C9C1-3ABDC94CDB7C}"/>
              </a:ext>
            </a:extLst>
          </p:cNvPr>
          <p:cNvSpPr/>
          <p:nvPr/>
        </p:nvSpPr>
        <p:spPr>
          <a:xfrm>
            <a:off x="5800801"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12" name="Abgerundetes Rechteck 16">
            <a:extLst>
              <a:ext uri="{FF2B5EF4-FFF2-40B4-BE49-F238E27FC236}">
                <a16:creationId xmlns:a16="http://schemas.microsoft.com/office/drawing/2014/main" id="{87A16B8C-3625-6D04-AABC-17D423F68D3A}"/>
              </a:ext>
            </a:extLst>
          </p:cNvPr>
          <p:cNvSpPr/>
          <p:nvPr/>
        </p:nvSpPr>
        <p:spPr>
          <a:xfrm>
            <a:off x="5583922"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1</a:t>
            </a:r>
          </a:p>
        </p:txBody>
      </p:sp>
      <p:sp>
        <p:nvSpPr>
          <p:cNvPr id="14" name="Abgerundetes Rechteck 17">
            <a:extLst>
              <a:ext uri="{FF2B5EF4-FFF2-40B4-BE49-F238E27FC236}">
                <a16:creationId xmlns:a16="http://schemas.microsoft.com/office/drawing/2014/main" id="{D94D6A0A-C982-885F-0D7B-1B4EEF4DAFE9}"/>
              </a:ext>
            </a:extLst>
          </p:cNvPr>
          <p:cNvSpPr/>
          <p:nvPr/>
        </p:nvSpPr>
        <p:spPr>
          <a:xfrm>
            <a:off x="6451438"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1896771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E7A13-18F5-C6FD-C4A7-D1DC49336A45}"/>
              </a:ext>
            </a:extLst>
          </p:cNvPr>
          <p:cNvSpPr>
            <a:spLocks noGrp="1"/>
          </p:cNvSpPr>
          <p:nvPr>
            <p:ph idx="1"/>
          </p:nvPr>
        </p:nvSpPr>
        <p:spPr/>
        <p:txBody>
          <a:bodyPr/>
          <a:lstStyle/>
          <a:p>
            <a:pPr marL="342900" indent="-342900">
              <a:buFont typeface="Arial" panose="020B0604020202020204" pitchFamily="34" charset="0"/>
              <a:buChar char="•"/>
            </a:pPr>
            <a:r>
              <a:rPr lang="en-GB" b="0"/>
              <a:t>Are there immediate, abnormal returns on the stock market, specifically the S&amp;P 500, because of FED communication? </a:t>
            </a:r>
            <a:endParaRPr lang="en-GB" b="0">
              <a:sym typeface="Wingdings" panose="05000000000000000000" pitchFamily="2" charset="2"/>
            </a:endParaRPr>
          </a:p>
          <a:p>
            <a:pPr marL="342900" indent="-342900">
              <a:buFont typeface="Arial" panose="020B0604020202020204" pitchFamily="34" charset="0"/>
              <a:buChar char="•"/>
            </a:pPr>
            <a:r>
              <a:rPr lang="en-GB" b="0"/>
              <a:t>Moeller and Reichmann (2019)</a:t>
            </a:r>
          </a:p>
          <a:p>
            <a:pPr marL="342900" indent="-342900">
              <a:buFont typeface="Arial" panose="020B0604020202020204" pitchFamily="34" charset="0"/>
              <a:buChar char="•"/>
            </a:pPr>
            <a:r>
              <a:rPr lang="en-GB" b="0"/>
              <a:t>Easy to grasp approach </a:t>
            </a:r>
            <a:r>
              <a:rPr lang="en-GB" b="0">
                <a:sym typeface="Wingdings" panose="05000000000000000000" pitchFamily="2" charset="2"/>
              </a:rPr>
              <a:t> we can build upon it</a:t>
            </a:r>
            <a:endParaRPr lang="en-GB" b="0"/>
          </a:p>
          <a:p>
            <a:pPr marL="342900" indent="-342900">
              <a:buFont typeface="Arial" panose="020B0604020202020204" pitchFamily="34" charset="0"/>
              <a:buChar char="•"/>
            </a:pPr>
            <a:r>
              <a:rPr lang="en-GB" b="0"/>
              <a:t>Analysing sentiment through three channels:</a:t>
            </a:r>
          </a:p>
          <a:p>
            <a:pPr marL="1047750" lvl="1" indent="-400050">
              <a:buFont typeface="+mj-lt"/>
              <a:buAutoNum type="romanUcPeriod"/>
            </a:pPr>
            <a:r>
              <a:rPr lang="en-GB"/>
              <a:t>General tone</a:t>
            </a:r>
          </a:p>
          <a:p>
            <a:pPr marL="1047750" lvl="1" indent="-400050">
              <a:buFont typeface="+mj-lt"/>
              <a:buAutoNum type="romanUcPeriod"/>
            </a:pPr>
            <a:r>
              <a:rPr lang="en-GB" b="0"/>
              <a:t>Uncertainty</a:t>
            </a:r>
          </a:p>
          <a:p>
            <a:pPr marL="1047750" lvl="1" indent="-400050">
              <a:buFont typeface="+mj-lt"/>
              <a:buAutoNum type="romanUcPeriod"/>
            </a:pPr>
            <a:r>
              <a:rPr lang="en-GB"/>
              <a:t>Constraint</a:t>
            </a:r>
            <a:endParaRPr lang="en-GB" b="0"/>
          </a:p>
        </p:txBody>
      </p:sp>
      <p:sp>
        <p:nvSpPr>
          <p:cNvPr id="3" name="Content Placeholder 2">
            <a:extLst>
              <a:ext uri="{FF2B5EF4-FFF2-40B4-BE49-F238E27FC236}">
                <a16:creationId xmlns:a16="http://schemas.microsoft.com/office/drawing/2014/main" id="{94BAC839-9EDB-EC44-DC5F-AF8171CA87D6}"/>
              </a:ext>
            </a:extLst>
          </p:cNvPr>
          <p:cNvSpPr>
            <a:spLocks noGrp="1"/>
          </p:cNvSpPr>
          <p:nvPr>
            <p:ph idx="13"/>
          </p:nvPr>
        </p:nvSpPr>
        <p:spPr/>
        <p:txBody>
          <a:bodyPr/>
          <a:lstStyle/>
          <a:p>
            <a:endParaRPr lang="en-US"/>
          </a:p>
        </p:txBody>
      </p:sp>
      <p:sp>
        <p:nvSpPr>
          <p:cNvPr id="4" name="Title 3">
            <a:extLst>
              <a:ext uri="{FF2B5EF4-FFF2-40B4-BE49-F238E27FC236}">
                <a16:creationId xmlns:a16="http://schemas.microsoft.com/office/drawing/2014/main" id="{959F3C3A-48E7-0C66-F9E6-47B8DE8C79FA}"/>
              </a:ext>
            </a:extLst>
          </p:cNvPr>
          <p:cNvSpPr>
            <a:spLocks noGrp="1"/>
          </p:cNvSpPr>
          <p:nvPr>
            <p:ph type="title"/>
          </p:nvPr>
        </p:nvSpPr>
        <p:spPr/>
        <p:txBody>
          <a:bodyPr>
            <a:normAutofit/>
          </a:bodyPr>
          <a:lstStyle/>
          <a:p>
            <a:r>
              <a:rPr lang="en-GB" sz="2800"/>
              <a:t>What are we trying to achieve &amp; what is our basis?</a:t>
            </a:r>
            <a:endParaRPr lang="en-US" sz="2800"/>
          </a:p>
        </p:txBody>
      </p:sp>
      <p:sp>
        <p:nvSpPr>
          <p:cNvPr id="6" name="Abgerundetes Rechteck 1">
            <a:extLst>
              <a:ext uri="{FF2B5EF4-FFF2-40B4-BE49-F238E27FC236}">
                <a16:creationId xmlns:a16="http://schemas.microsoft.com/office/drawing/2014/main" id="{98E707F2-2C8B-A6E6-CB1F-F219F861BCA1}"/>
              </a:ext>
            </a:extLst>
          </p:cNvPr>
          <p:cNvSpPr/>
          <p:nvPr/>
        </p:nvSpPr>
        <p:spPr>
          <a:xfrm>
            <a:off x="6234559"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8" name="Abgerundetes Rechteck 9">
            <a:extLst>
              <a:ext uri="{FF2B5EF4-FFF2-40B4-BE49-F238E27FC236}">
                <a16:creationId xmlns:a16="http://schemas.microsoft.com/office/drawing/2014/main" id="{F18A543E-5C73-806A-0F35-66E47D4B28CE}"/>
              </a:ext>
            </a:extLst>
          </p:cNvPr>
          <p:cNvSpPr/>
          <p:nvPr/>
        </p:nvSpPr>
        <p:spPr>
          <a:xfrm>
            <a:off x="6017680"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0" name="Abgerundetes Rechteck 10">
            <a:extLst>
              <a:ext uri="{FF2B5EF4-FFF2-40B4-BE49-F238E27FC236}">
                <a16:creationId xmlns:a16="http://schemas.microsoft.com/office/drawing/2014/main" id="{991140DD-E26A-21AB-C9C1-3ABDC94CDB7C}"/>
              </a:ext>
            </a:extLst>
          </p:cNvPr>
          <p:cNvSpPr/>
          <p:nvPr/>
        </p:nvSpPr>
        <p:spPr>
          <a:xfrm>
            <a:off x="5800801"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12" name="Abgerundetes Rechteck 16">
            <a:extLst>
              <a:ext uri="{FF2B5EF4-FFF2-40B4-BE49-F238E27FC236}">
                <a16:creationId xmlns:a16="http://schemas.microsoft.com/office/drawing/2014/main" id="{87A16B8C-3625-6D04-AABC-17D423F68D3A}"/>
              </a:ext>
            </a:extLst>
          </p:cNvPr>
          <p:cNvSpPr/>
          <p:nvPr/>
        </p:nvSpPr>
        <p:spPr>
          <a:xfrm>
            <a:off x="5583922"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1</a:t>
            </a:r>
          </a:p>
        </p:txBody>
      </p:sp>
      <p:sp>
        <p:nvSpPr>
          <p:cNvPr id="14" name="Abgerundetes Rechteck 17">
            <a:extLst>
              <a:ext uri="{FF2B5EF4-FFF2-40B4-BE49-F238E27FC236}">
                <a16:creationId xmlns:a16="http://schemas.microsoft.com/office/drawing/2014/main" id="{D94D6A0A-C982-885F-0D7B-1B4EEF4DAFE9}"/>
              </a:ext>
            </a:extLst>
          </p:cNvPr>
          <p:cNvSpPr/>
          <p:nvPr/>
        </p:nvSpPr>
        <p:spPr>
          <a:xfrm>
            <a:off x="6451438"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2669182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6A1C66-C1F2-6836-0931-F2136CC5CAD8}"/>
              </a:ext>
            </a:extLst>
          </p:cNvPr>
          <p:cNvSpPr>
            <a:spLocks noGrp="1"/>
          </p:cNvSpPr>
          <p:nvPr>
            <p:ph idx="1"/>
          </p:nvPr>
        </p:nvSpPr>
        <p:spPr/>
        <p:txBody>
          <a:bodyPr/>
          <a:lstStyle/>
          <a:p>
            <a:pPr marL="342900" indent="-342900">
              <a:buFont typeface="Arial" panose="020B0604020202020204" pitchFamily="34" charset="0"/>
              <a:buChar char="•"/>
            </a:pPr>
            <a:r>
              <a:rPr lang="en-GB"/>
              <a:t>“Sentiment can be described as the feeling a certain thought, opinion or idea is based on”</a:t>
            </a:r>
          </a:p>
          <a:p>
            <a:pPr marL="990600" lvl="1" indent="-342900">
              <a:buFont typeface="Wingdings" panose="05000000000000000000" pitchFamily="2" charset="2"/>
              <a:buChar char="à"/>
            </a:pPr>
            <a:r>
              <a:rPr lang="en-GB" b="0">
                <a:sym typeface="Wingdings" panose="05000000000000000000" pitchFamily="2" charset="2"/>
              </a:rPr>
              <a:t>Words are not just words</a:t>
            </a:r>
          </a:p>
          <a:p>
            <a:pPr marL="990600" lvl="1" indent="-342900">
              <a:buFont typeface="Wingdings" panose="05000000000000000000" pitchFamily="2" charset="2"/>
              <a:buChar char="à"/>
            </a:pPr>
            <a:r>
              <a:rPr lang="en-GB">
                <a:sym typeface="Wingdings" panose="05000000000000000000" pitchFamily="2" charset="2"/>
              </a:rPr>
              <a:t>More positive sentiment in ECB communication  higher equity market returns</a:t>
            </a:r>
          </a:p>
          <a:p>
            <a:pPr marL="990600" lvl="1" indent="-342900">
              <a:buFont typeface="Wingdings" panose="05000000000000000000" pitchFamily="2" charset="2"/>
              <a:buChar char="à"/>
            </a:pPr>
            <a:r>
              <a:rPr lang="en-GB" b="0">
                <a:sym typeface="Wingdings" panose="05000000000000000000" pitchFamily="2" charset="2"/>
              </a:rPr>
              <a:t>Market participant pick up any possibl</a:t>
            </a:r>
            <a:r>
              <a:rPr lang="en-GB">
                <a:sym typeface="Wingdings" panose="05000000000000000000" pitchFamily="2" charset="2"/>
              </a:rPr>
              <a:t>e cue by a central bank in order to predict future action of a central bank need to go deeper</a:t>
            </a:r>
            <a:endParaRPr lang="en-GB" b="0">
              <a:sym typeface="Wingdings" panose="05000000000000000000" pitchFamily="2" charset="2"/>
            </a:endParaRPr>
          </a:p>
        </p:txBody>
      </p:sp>
      <p:sp>
        <p:nvSpPr>
          <p:cNvPr id="3" name="Content Placeholder 2">
            <a:extLst>
              <a:ext uri="{FF2B5EF4-FFF2-40B4-BE49-F238E27FC236}">
                <a16:creationId xmlns:a16="http://schemas.microsoft.com/office/drawing/2014/main" id="{CF10C706-A275-5FA4-F54E-B44F8F704940}"/>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C0780506-0A21-5222-A0EF-A52328112012}"/>
              </a:ext>
            </a:extLst>
          </p:cNvPr>
          <p:cNvSpPr>
            <a:spLocks noGrp="1"/>
          </p:cNvSpPr>
          <p:nvPr>
            <p:ph type="title"/>
          </p:nvPr>
        </p:nvSpPr>
        <p:spPr/>
        <p:txBody>
          <a:bodyPr>
            <a:normAutofit/>
          </a:bodyPr>
          <a:lstStyle/>
          <a:p>
            <a:r>
              <a:rPr lang="en-GB" sz="2800"/>
              <a:t>What is Sentiment and why is it important? </a:t>
            </a:r>
            <a:endParaRPr lang="LID4096" sz="2800"/>
          </a:p>
        </p:txBody>
      </p:sp>
      <p:sp>
        <p:nvSpPr>
          <p:cNvPr id="5" name="Abgerundetes Rechteck 1">
            <a:extLst>
              <a:ext uri="{FF2B5EF4-FFF2-40B4-BE49-F238E27FC236}">
                <a16:creationId xmlns:a16="http://schemas.microsoft.com/office/drawing/2014/main" id="{A0D7B903-128C-B21D-DE1F-19B1F93C93AE}"/>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7" name="Abgerundetes Rechteck 9">
            <a:extLst>
              <a:ext uri="{FF2B5EF4-FFF2-40B4-BE49-F238E27FC236}">
                <a16:creationId xmlns:a16="http://schemas.microsoft.com/office/drawing/2014/main" id="{436BB7CE-4A87-D29E-67D3-234591C28132}"/>
              </a:ext>
            </a:extLst>
          </p:cNvPr>
          <p:cNvSpPr/>
          <p:nvPr/>
        </p:nvSpPr>
        <p:spPr>
          <a:xfrm>
            <a:off x="6008536"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9" name="Abgerundetes Rechteck 10">
            <a:extLst>
              <a:ext uri="{FF2B5EF4-FFF2-40B4-BE49-F238E27FC236}">
                <a16:creationId xmlns:a16="http://schemas.microsoft.com/office/drawing/2014/main" id="{7C727DB7-D266-C232-32F1-F30F619B3E9E}"/>
              </a:ext>
            </a:extLst>
          </p:cNvPr>
          <p:cNvSpPr/>
          <p:nvPr/>
        </p:nvSpPr>
        <p:spPr>
          <a:xfrm>
            <a:off x="5791657"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2</a:t>
            </a:r>
          </a:p>
        </p:txBody>
      </p:sp>
      <p:sp>
        <p:nvSpPr>
          <p:cNvPr id="11" name="Abgerundetes Rechteck 16">
            <a:extLst>
              <a:ext uri="{FF2B5EF4-FFF2-40B4-BE49-F238E27FC236}">
                <a16:creationId xmlns:a16="http://schemas.microsoft.com/office/drawing/2014/main" id="{BAEE1A1D-8E73-7BDC-4E03-5B0E5278473B}"/>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3" name="Abgerundetes Rechteck 17">
            <a:extLst>
              <a:ext uri="{FF2B5EF4-FFF2-40B4-BE49-F238E27FC236}">
                <a16:creationId xmlns:a16="http://schemas.microsoft.com/office/drawing/2014/main" id="{63DA84FF-BDDF-DBA5-F420-E630ED06C50A}"/>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829409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A0D84-A082-4D45-2DCC-6A900D4FB811}"/>
              </a:ext>
            </a:extLst>
          </p:cNvPr>
          <p:cNvSpPr>
            <a:spLocks noGrp="1"/>
          </p:cNvSpPr>
          <p:nvPr>
            <p:ph idx="1"/>
          </p:nvPr>
        </p:nvSpPr>
        <p:spPr/>
        <p:txBody>
          <a:bodyPr/>
          <a:lstStyle/>
          <a:p>
            <a:pPr marL="457200" indent="-457200">
              <a:buFont typeface="+mj-lt"/>
              <a:buAutoNum type="arabicPeriod"/>
            </a:pPr>
            <a:r>
              <a:rPr lang="en-GB" b="0"/>
              <a:t>Dictionary-based</a:t>
            </a:r>
          </a:p>
          <a:p>
            <a:pPr marL="990600" lvl="1" indent="-342900">
              <a:buFont typeface="Arial" panose="020B0604020202020204" pitchFamily="34" charset="0"/>
              <a:buChar char="•"/>
            </a:pPr>
            <a:r>
              <a:rPr lang="en-GB"/>
              <a:t>Relies on pre-defined word-lists</a:t>
            </a:r>
          </a:p>
          <a:p>
            <a:pPr marL="990600" lvl="1" indent="-342900">
              <a:buFont typeface="Arial" panose="020B0604020202020204" pitchFamily="34" charset="0"/>
              <a:buChar char="•"/>
            </a:pPr>
            <a:r>
              <a:rPr lang="en-GB"/>
              <a:t>Whole text is scanned for these words and a score is assigned</a:t>
            </a:r>
          </a:p>
          <a:p>
            <a:pPr marL="990600" lvl="1" indent="-342900">
              <a:buFont typeface="Arial" panose="020B0604020202020204" pitchFamily="34" charset="0"/>
              <a:buChar char="•"/>
            </a:pPr>
            <a:r>
              <a:rPr lang="en-GB"/>
              <a:t>Does not account for grammatical or syntactical cues</a:t>
            </a:r>
          </a:p>
          <a:p>
            <a:pPr marL="457200" indent="-457200">
              <a:buFont typeface="+mj-lt"/>
              <a:buAutoNum type="arabicPeriod"/>
            </a:pPr>
            <a:r>
              <a:rPr lang="en-GB" b="0"/>
              <a:t>Dictionary-based sentiment-mining</a:t>
            </a:r>
          </a:p>
          <a:p>
            <a:pPr marL="1104900" lvl="1" indent="-457200"/>
            <a:r>
              <a:rPr lang="en-GB"/>
              <a:t>Also relies on word-lists (LM (2011)) incorporating financial communication</a:t>
            </a:r>
          </a:p>
          <a:p>
            <a:pPr marL="1104900" lvl="1" indent="-457200"/>
            <a:r>
              <a:rPr lang="en-GB"/>
              <a:t>VADER-method </a:t>
            </a:r>
            <a:r>
              <a:rPr lang="en-GB">
                <a:sym typeface="Wingdings" panose="05000000000000000000" pitchFamily="2" charset="2"/>
              </a:rPr>
              <a:t> identify heuristics to determine sentiment intensity:</a:t>
            </a:r>
          </a:p>
          <a:p>
            <a:pPr marL="1434466" lvl="2" indent="-457200">
              <a:buFont typeface="+mj-lt"/>
              <a:buAutoNum type="romanUcPeriod"/>
            </a:pPr>
            <a:r>
              <a:rPr lang="en-GB"/>
              <a:t>Intensifiers (e.g.: the results are </a:t>
            </a:r>
            <a:r>
              <a:rPr lang="en-GB" i="1"/>
              <a:t>very bad</a:t>
            </a:r>
            <a:r>
              <a:rPr lang="en-GB"/>
              <a:t>)</a:t>
            </a:r>
          </a:p>
          <a:p>
            <a:pPr marL="1434466" lvl="2" indent="-457200">
              <a:buFont typeface="+mj-lt"/>
              <a:buAutoNum type="romanUcPeriod"/>
            </a:pPr>
            <a:r>
              <a:rPr lang="en-GB"/>
              <a:t>Contrastive conjunctions (e.g.: </a:t>
            </a:r>
            <a:r>
              <a:rPr lang="en-GB" i="1"/>
              <a:t>the preparation was good, but the result is bad</a:t>
            </a:r>
            <a:r>
              <a:rPr lang="en-GB"/>
              <a:t>)</a:t>
            </a:r>
          </a:p>
          <a:p>
            <a:pPr marL="1434466" lvl="2" indent="-457200">
              <a:buFont typeface="+mj-lt"/>
              <a:buAutoNum type="romanUcPeriod"/>
            </a:pPr>
            <a:r>
              <a:rPr lang="en-GB"/>
              <a:t>Negations (e.g.: </a:t>
            </a:r>
            <a:r>
              <a:rPr lang="en-GB" i="1"/>
              <a:t>this was not a bad decision at all</a:t>
            </a:r>
            <a:r>
              <a:rPr lang="en-GB"/>
              <a:t>)</a:t>
            </a:r>
          </a:p>
        </p:txBody>
      </p:sp>
      <p:sp>
        <p:nvSpPr>
          <p:cNvPr id="3" name="Content Placeholder 2">
            <a:extLst>
              <a:ext uri="{FF2B5EF4-FFF2-40B4-BE49-F238E27FC236}">
                <a16:creationId xmlns:a16="http://schemas.microsoft.com/office/drawing/2014/main" id="{052A1113-9ADE-9B22-0FFD-F0ED19953AF8}"/>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B8D0E248-D6FD-7A0F-74B7-64CF620184AD}"/>
              </a:ext>
            </a:extLst>
          </p:cNvPr>
          <p:cNvSpPr>
            <a:spLocks noGrp="1"/>
          </p:cNvSpPr>
          <p:nvPr>
            <p:ph type="title"/>
          </p:nvPr>
        </p:nvSpPr>
        <p:spPr/>
        <p:txBody>
          <a:bodyPr/>
          <a:lstStyle/>
          <a:p>
            <a:r>
              <a:rPr lang="en-GB"/>
              <a:t>How do they approach sentiment measurement?</a:t>
            </a:r>
            <a:endParaRPr lang="LID4096"/>
          </a:p>
        </p:txBody>
      </p:sp>
      <p:sp>
        <p:nvSpPr>
          <p:cNvPr id="19" name="Abgerundetes Rechteck 1">
            <a:extLst>
              <a:ext uri="{FF2B5EF4-FFF2-40B4-BE49-F238E27FC236}">
                <a16:creationId xmlns:a16="http://schemas.microsoft.com/office/drawing/2014/main" id="{047D2267-CE6A-A1F9-5501-95208C63E119}"/>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20" name="Abgerundetes Rechteck 9">
            <a:extLst>
              <a:ext uri="{FF2B5EF4-FFF2-40B4-BE49-F238E27FC236}">
                <a16:creationId xmlns:a16="http://schemas.microsoft.com/office/drawing/2014/main" id="{AB290AD5-5F68-ED57-B60F-AB45C3D81A3F}"/>
              </a:ext>
            </a:extLst>
          </p:cNvPr>
          <p:cNvSpPr/>
          <p:nvPr/>
        </p:nvSpPr>
        <p:spPr>
          <a:xfrm>
            <a:off x="6008536"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21" name="Abgerundetes Rechteck 10">
            <a:extLst>
              <a:ext uri="{FF2B5EF4-FFF2-40B4-BE49-F238E27FC236}">
                <a16:creationId xmlns:a16="http://schemas.microsoft.com/office/drawing/2014/main" id="{90667EE2-D3B2-AD4F-D390-1F9BFFFA3E17}"/>
              </a:ext>
            </a:extLst>
          </p:cNvPr>
          <p:cNvSpPr/>
          <p:nvPr/>
        </p:nvSpPr>
        <p:spPr>
          <a:xfrm>
            <a:off x="5791657"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2</a:t>
            </a:r>
          </a:p>
        </p:txBody>
      </p:sp>
      <p:sp>
        <p:nvSpPr>
          <p:cNvPr id="22" name="Abgerundetes Rechteck 16">
            <a:extLst>
              <a:ext uri="{FF2B5EF4-FFF2-40B4-BE49-F238E27FC236}">
                <a16:creationId xmlns:a16="http://schemas.microsoft.com/office/drawing/2014/main" id="{C1DA96F7-101D-E8FC-BE30-82CD43A86E15}"/>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23" name="Abgerundetes Rechteck 17">
            <a:extLst>
              <a:ext uri="{FF2B5EF4-FFF2-40B4-BE49-F238E27FC236}">
                <a16:creationId xmlns:a16="http://schemas.microsoft.com/office/drawing/2014/main" id="{A4DF1E8C-0772-9020-D8DC-7ECA3B51B6CE}"/>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2566200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0D5FA-F774-A4F7-7178-5B9D5E3F51F2}"/>
              </a:ext>
            </a:extLst>
          </p:cNvPr>
          <p:cNvSpPr>
            <a:spLocks noGrp="1"/>
          </p:cNvSpPr>
          <p:nvPr>
            <p:ph idx="1"/>
          </p:nvPr>
        </p:nvSpPr>
        <p:spPr/>
        <p:txBody>
          <a:bodyPr/>
          <a:lstStyle/>
          <a:p>
            <a:pPr marL="342900" indent="-342900">
              <a:buFont typeface="Arial" panose="020B0604020202020204" pitchFamily="34" charset="0"/>
              <a:buChar char="•"/>
            </a:pPr>
            <a:r>
              <a:rPr lang="en-GB" b="0"/>
              <a:t>Words are being assigned a value: </a:t>
            </a:r>
          </a:p>
          <a:p>
            <a:pPr marL="990600" lvl="1" indent="-342900">
              <a:buFont typeface="Arial" panose="020B0604020202020204" pitchFamily="34" charset="0"/>
              <a:buChar char="•"/>
            </a:pPr>
            <a:r>
              <a:rPr lang="en-GB" b="0"/>
              <a:t>+1 for positive</a:t>
            </a:r>
          </a:p>
          <a:p>
            <a:pPr marL="990600" lvl="1" indent="-342900">
              <a:buFont typeface="Arial" panose="020B0604020202020204" pitchFamily="34" charset="0"/>
              <a:buChar char="•"/>
            </a:pPr>
            <a:r>
              <a:rPr lang="en-GB"/>
              <a:t>-1 for negative</a:t>
            </a:r>
          </a:p>
          <a:p>
            <a:pPr marL="342900" indent="-342900">
              <a:buFont typeface="Arial" panose="020B0604020202020204" pitchFamily="34" charset="0"/>
              <a:buChar char="•"/>
            </a:pPr>
            <a:r>
              <a:rPr lang="en-GB" b="0"/>
              <a:t>Adjust VADER model for longer texts</a:t>
            </a:r>
          </a:p>
          <a:p>
            <a:pPr marL="990600" lvl="1" indent="-342900">
              <a:buFont typeface="Arial" panose="020B0604020202020204" pitchFamily="34" charset="0"/>
              <a:buChar char="•"/>
            </a:pPr>
            <a:r>
              <a:rPr lang="en-GB"/>
              <a:t>Break text (</a:t>
            </a:r>
            <a:r>
              <a:rPr lang="en-GB" err="1"/>
              <a:t>i</a:t>
            </a:r>
            <a:r>
              <a:rPr lang="en-GB"/>
              <a:t>) into sentences (s)</a:t>
            </a:r>
          </a:p>
          <a:p>
            <a:pPr marL="990600" lvl="1" indent="-342900">
              <a:buFont typeface="Arial" panose="020B0604020202020204" pitchFamily="34" charset="0"/>
              <a:buChar char="•"/>
            </a:pPr>
            <a:r>
              <a:rPr lang="en-GB" b="0"/>
              <a:t>Assign sentiment score to each s (ranging from -4 to +4)</a:t>
            </a:r>
          </a:p>
          <a:p>
            <a:pPr marL="990600" lvl="1" indent="-342900">
              <a:buFont typeface="Arial" panose="020B0604020202020204" pitchFamily="34" charset="0"/>
              <a:buChar char="•"/>
            </a:pPr>
            <a:r>
              <a:rPr lang="en-GB"/>
              <a:t>Weight scores according to length</a:t>
            </a:r>
          </a:p>
          <a:p>
            <a:pPr marL="342900" indent="-342900">
              <a:buFont typeface="Arial" panose="020B0604020202020204" pitchFamily="34" charset="0"/>
              <a:buChar char="•"/>
            </a:pPr>
            <a:r>
              <a:rPr lang="en-GB" b="0"/>
              <a:t>Uncertain (</a:t>
            </a:r>
            <a:r>
              <a:rPr lang="en-GB" b="0" i="1" err="1"/>
              <a:t>approximante</a:t>
            </a:r>
            <a:r>
              <a:rPr lang="en-GB" b="0" i="1"/>
              <a:t>, depend,…)</a:t>
            </a:r>
            <a:r>
              <a:rPr lang="en-GB" b="0"/>
              <a:t> and Constraining (</a:t>
            </a:r>
            <a:r>
              <a:rPr lang="en-GB" b="0" i="1"/>
              <a:t>comply, limit,…) statements</a:t>
            </a:r>
            <a:endParaRPr lang="en-GB" b="0"/>
          </a:p>
          <a:p>
            <a:pPr marL="990600" lvl="1" indent="-342900">
              <a:buFont typeface="Arial" panose="020B0604020202020204" pitchFamily="34" charset="0"/>
              <a:buChar char="•"/>
            </a:pPr>
            <a:r>
              <a:rPr lang="en-GB"/>
              <a:t>Uncertain statements (285 words) lead to eventual market movement</a:t>
            </a:r>
          </a:p>
          <a:p>
            <a:pPr marL="990600" lvl="1" indent="-342900">
              <a:buFont typeface="Arial" panose="020B0604020202020204" pitchFamily="34" charset="0"/>
              <a:buChar char="•"/>
            </a:pPr>
            <a:r>
              <a:rPr lang="en-GB"/>
              <a:t>Constraining words (184 words) reduce uncertainty and impact market prices</a:t>
            </a:r>
            <a:endParaRPr lang="en-GB" b="0"/>
          </a:p>
        </p:txBody>
      </p:sp>
      <p:sp>
        <p:nvSpPr>
          <p:cNvPr id="3" name="Content Placeholder 2">
            <a:extLst>
              <a:ext uri="{FF2B5EF4-FFF2-40B4-BE49-F238E27FC236}">
                <a16:creationId xmlns:a16="http://schemas.microsoft.com/office/drawing/2014/main" id="{D60FBF27-3B0B-C59F-F88F-9CF6FABF4C98}"/>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DBCDAF6E-1BBE-518D-827E-4AE5582D49A0}"/>
              </a:ext>
            </a:extLst>
          </p:cNvPr>
          <p:cNvSpPr>
            <a:spLocks noGrp="1"/>
          </p:cNvSpPr>
          <p:nvPr>
            <p:ph type="title"/>
          </p:nvPr>
        </p:nvSpPr>
        <p:spPr/>
        <p:txBody>
          <a:bodyPr/>
          <a:lstStyle/>
          <a:p>
            <a:r>
              <a:rPr lang="en-GB"/>
              <a:t>VADER-Method</a:t>
            </a:r>
            <a:endParaRPr lang="LID4096"/>
          </a:p>
        </p:txBody>
      </p:sp>
      <p:sp>
        <p:nvSpPr>
          <p:cNvPr id="19" name="Abgerundetes Rechteck 1">
            <a:extLst>
              <a:ext uri="{FF2B5EF4-FFF2-40B4-BE49-F238E27FC236}">
                <a16:creationId xmlns:a16="http://schemas.microsoft.com/office/drawing/2014/main" id="{2464D304-C668-2F5B-F592-3D55699CCEF1}"/>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20" name="Abgerundetes Rechteck 9">
            <a:extLst>
              <a:ext uri="{FF2B5EF4-FFF2-40B4-BE49-F238E27FC236}">
                <a16:creationId xmlns:a16="http://schemas.microsoft.com/office/drawing/2014/main" id="{6BE74B99-DB14-F57E-86A9-6D34CE9A0E32}"/>
              </a:ext>
            </a:extLst>
          </p:cNvPr>
          <p:cNvSpPr/>
          <p:nvPr/>
        </p:nvSpPr>
        <p:spPr>
          <a:xfrm>
            <a:off x="6008536"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21" name="Abgerundetes Rechteck 10">
            <a:extLst>
              <a:ext uri="{FF2B5EF4-FFF2-40B4-BE49-F238E27FC236}">
                <a16:creationId xmlns:a16="http://schemas.microsoft.com/office/drawing/2014/main" id="{FCE9510B-7ADF-F9D0-34DF-736521AE1350}"/>
              </a:ext>
            </a:extLst>
          </p:cNvPr>
          <p:cNvSpPr/>
          <p:nvPr/>
        </p:nvSpPr>
        <p:spPr>
          <a:xfrm>
            <a:off x="5791657"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2</a:t>
            </a:r>
          </a:p>
        </p:txBody>
      </p:sp>
      <p:sp>
        <p:nvSpPr>
          <p:cNvPr id="22" name="Abgerundetes Rechteck 16">
            <a:extLst>
              <a:ext uri="{FF2B5EF4-FFF2-40B4-BE49-F238E27FC236}">
                <a16:creationId xmlns:a16="http://schemas.microsoft.com/office/drawing/2014/main" id="{F9734015-BD35-7911-4313-F437C5C338BE}"/>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23" name="Abgerundetes Rechteck 17">
            <a:extLst>
              <a:ext uri="{FF2B5EF4-FFF2-40B4-BE49-F238E27FC236}">
                <a16:creationId xmlns:a16="http://schemas.microsoft.com/office/drawing/2014/main" id="{88D39C11-20F2-B1E4-CEA7-36D8CE290534}"/>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280527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FB0CC26-B284-4840-C558-13794BAFF557}"/>
              </a:ext>
            </a:extLst>
          </p:cNvPr>
          <p:cNvGraphicFramePr>
            <a:graphicFrameLocks noChangeAspect="1"/>
          </p:cNvGraphicFramePr>
          <p:nvPr>
            <p:custDataLst>
              <p:tags r:id="rId1"/>
            </p:custDataLst>
            <p:extLst>
              <p:ext uri="{D42A27DB-BD31-4B8C-83A1-F6EECF244321}">
                <p14:modId xmlns:p14="http://schemas.microsoft.com/office/powerpoint/2010/main" val="2837525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6" name="Objekt 5" hidden="1">
                        <a:extLst>
                          <a:ext uri="{FF2B5EF4-FFF2-40B4-BE49-F238E27FC236}">
                            <a16:creationId xmlns:a16="http://schemas.microsoft.com/office/drawing/2014/main" id="{4FB0CC26-B284-4840-C558-13794BAFF5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Inhaltsplatzhalter 1">
            <a:extLst>
              <a:ext uri="{FF2B5EF4-FFF2-40B4-BE49-F238E27FC236}">
                <a16:creationId xmlns:a16="http://schemas.microsoft.com/office/drawing/2014/main" id="{3DB42B13-6FF7-4E2B-70E6-97D5CA1409B4}"/>
              </a:ext>
            </a:extLst>
          </p:cNvPr>
          <p:cNvSpPr>
            <a:spLocks noGrp="1"/>
          </p:cNvSpPr>
          <p:nvPr>
            <p:ph idx="1"/>
          </p:nvPr>
        </p:nvSpPr>
        <p:spPr>
          <a:xfrm>
            <a:off x="616025" y="1600639"/>
            <a:ext cx="10346192" cy="4624687"/>
          </a:xfrm>
        </p:spPr>
        <p:txBody>
          <a:bodyPr vert="horz" lIns="0" tIns="45715" rIns="0" bIns="45715" rtlCol="0" anchor="t">
            <a:noAutofit/>
          </a:bodyPr>
          <a:lstStyle/>
          <a:p>
            <a:pPr marL="240665" indent="-240665"/>
            <a:r>
              <a:rPr lang="en-US" sz="2100">
                <a:ea typeface="Verdana"/>
              </a:rPr>
              <a:t>Variable </a:t>
            </a:r>
            <a:r>
              <a:rPr lang="en-US" sz="2100" i="1">
                <a:ea typeface="Verdana"/>
              </a:rPr>
              <a:t>Tone</a:t>
            </a:r>
            <a:r>
              <a:rPr lang="en-US" sz="2100">
                <a:ea typeface="Verdana"/>
              </a:rPr>
              <a:t> has a significant positive impact on both indices</a:t>
            </a:r>
          </a:p>
          <a:p>
            <a:pPr marL="475615" lvl="1" indent="-234315"/>
            <a:r>
              <a:rPr lang="en-US" sz="1850">
                <a:ea typeface="Verdana"/>
              </a:rPr>
              <a:t>i.e. positive (negative) language is associated with higher (lower intraday returns)</a:t>
            </a:r>
          </a:p>
          <a:p>
            <a:pPr marL="475615" lvl="1" indent="-234315"/>
            <a:r>
              <a:rPr lang="en-US" sz="1850">
                <a:ea typeface="Verdana"/>
              </a:rPr>
              <a:t>Especially for SX7E index which is a bank index and banks base their models on interest rate expectations</a:t>
            </a:r>
          </a:p>
          <a:p>
            <a:pPr marL="240665" indent="-240665"/>
            <a:r>
              <a:rPr lang="en-US" sz="2100">
                <a:ea typeface="Verdana"/>
              </a:rPr>
              <a:t>Variable </a:t>
            </a:r>
            <a:r>
              <a:rPr lang="en-US" sz="2100" i="1" err="1">
                <a:ea typeface="Verdana"/>
              </a:rPr>
              <a:t>Unc</a:t>
            </a:r>
            <a:r>
              <a:rPr lang="en-US" sz="2100">
                <a:ea typeface="Verdana"/>
              </a:rPr>
              <a:t>, </a:t>
            </a:r>
            <a:r>
              <a:rPr lang="en-US" sz="2100" i="1">
                <a:ea typeface="Verdana"/>
              </a:rPr>
              <a:t>Con</a:t>
            </a:r>
            <a:r>
              <a:rPr lang="en-US" sz="2100">
                <a:ea typeface="Verdana"/>
              </a:rPr>
              <a:t> and </a:t>
            </a:r>
            <a:r>
              <a:rPr lang="en-US" sz="2100" i="1">
                <a:ea typeface="Verdana"/>
              </a:rPr>
              <a:t>Pre</a:t>
            </a:r>
            <a:r>
              <a:rPr lang="en-US" sz="2100">
                <a:ea typeface="Verdana"/>
              </a:rPr>
              <a:t> are not significant in the whole model</a:t>
            </a:r>
          </a:p>
          <a:p>
            <a:pPr marL="475615" lvl="1" indent="-234315"/>
            <a:r>
              <a:rPr lang="en-US" sz="1850" i="1" err="1">
                <a:ea typeface="Verdana"/>
              </a:rPr>
              <a:t>Unc</a:t>
            </a:r>
            <a:r>
              <a:rPr lang="en-US" sz="1850">
                <a:ea typeface="Verdana"/>
              </a:rPr>
              <a:t> and </a:t>
            </a:r>
            <a:r>
              <a:rPr lang="en-US" sz="1850" i="1">
                <a:ea typeface="Verdana"/>
              </a:rPr>
              <a:t>Con</a:t>
            </a:r>
            <a:r>
              <a:rPr lang="en-US" sz="1850">
                <a:ea typeface="Verdana"/>
              </a:rPr>
              <a:t> are significant when regressed by them self with SX7E</a:t>
            </a:r>
          </a:p>
          <a:p>
            <a:pPr marL="240665" indent="-240665"/>
            <a:r>
              <a:rPr lang="en-US" sz="2100">
                <a:ea typeface="Verdana"/>
              </a:rPr>
              <a:t>Forward Guidance (</a:t>
            </a:r>
            <a:r>
              <a:rPr lang="en-US" sz="2100" i="1" err="1">
                <a:ea typeface="Verdana"/>
              </a:rPr>
              <a:t>ForGui</a:t>
            </a:r>
            <a:r>
              <a:rPr lang="en-US" sz="2100">
                <a:ea typeface="Verdana"/>
              </a:rPr>
              <a:t>) is significant </a:t>
            </a:r>
          </a:p>
          <a:p>
            <a:pPr marL="475615" lvl="1" indent="-234315"/>
            <a:r>
              <a:rPr lang="en-US" sz="1850">
                <a:ea typeface="Verdana"/>
              </a:rPr>
              <a:t>Based on the results of forward guidance authors then changed their regression based on the macroeconomic environment</a:t>
            </a:r>
          </a:p>
          <a:p>
            <a:pPr marL="475615" lvl="1" indent="-234315"/>
            <a:r>
              <a:rPr lang="en-US" sz="1850">
                <a:ea typeface="Verdana"/>
              </a:rPr>
              <a:t>i.e. Pre-Crisis Period (2002-2007), Crisis Period (2008-2013) and Quantitative Easing Period (2013 – 2019)</a:t>
            </a:r>
          </a:p>
          <a:p>
            <a:pPr marL="475615" lvl="1" indent="-234315"/>
            <a:endParaRPr lang="en-US" sz="1850">
              <a:ea typeface="Verdana"/>
            </a:endParaRPr>
          </a:p>
          <a:p>
            <a:pPr marL="475615" lvl="1" indent="-234315"/>
            <a:endParaRPr lang="en-US">
              <a:ea typeface="Verdana"/>
            </a:endParaRPr>
          </a:p>
        </p:txBody>
      </p:sp>
      <p:sp>
        <p:nvSpPr>
          <p:cNvPr id="3" name="Foliennummernplatzhalter 2">
            <a:extLst>
              <a:ext uri="{FF2B5EF4-FFF2-40B4-BE49-F238E27FC236}">
                <a16:creationId xmlns:a16="http://schemas.microsoft.com/office/drawing/2014/main" id="{5F0A3A78-F59A-990C-22F6-D246F97AF95B}"/>
              </a:ext>
            </a:extLst>
          </p:cNvPr>
          <p:cNvSpPr>
            <a:spLocks noGrp="1"/>
          </p:cNvSpPr>
          <p:nvPr>
            <p:ph type="sldNum" sz="quarter" idx="12"/>
          </p:nvPr>
        </p:nvSpPr>
        <p:spPr/>
        <p:txBody>
          <a:bodyPr/>
          <a:lstStyle/>
          <a:p>
            <a:fld id="{BE3DC40E-DBBE-4E2D-9EEC-FBF0DA0E9179}" type="slidenum">
              <a:rPr lang="en-US" smtClean="0"/>
              <a:pPr/>
              <a:t>19</a:t>
            </a:fld>
            <a:endParaRPr lang="en-US"/>
          </a:p>
        </p:txBody>
      </p:sp>
      <p:sp>
        <p:nvSpPr>
          <p:cNvPr id="7" name="Inhaltsplatzhalter 2">
            <a:extLst>
              <a:ext uri="{FF2B5EF4-FFF2-40B4-BE49-F238E27FC236}">
                <a16:creationId xmlns:a16="http://schemas.microsoft.com/office/drawing/2014/main" id="{69D56E5C-A9B8-D642-EEAC-A2D63150C066}"/>
              </a:ext>
            </a:extLst>
          </p:cNvPr>
          <p:cNvSpPr txBox="1">
            <a:spLocks/>
          </p:cNvSpPr>
          <p:nvPr/>
        </p:nvSpPr>
        <p:spPr>
          <a:xfrm>
            <a:off x="609601" y="786384"/>
            <a:ext cx="10352617" cy="435602"/>
          </a:xfrm>
          <a:prstGeom prst="rect">
            <a:avLst/>
          </a:prstGeom>
        </p:spPr>
        <p:txBody>
          <a:bodyPr lIns="91440" tIns="45720" rIns="91440" bIns="45720" anchor="t"/>
          <a:lst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Verdana"/>
                <a:ea typeface="Verdana"/>
              </a:rPr>
              <a:t>Baseline Regression of intraday returns of STOXX50 and SX7E on text mining variables</a:t>
            </a:r>
          </a:p>
        </p:txBody>
      </p:sp>
      <p:sp>
        <p:nvSpPr>
          <p:cNvPr id="10" name="Titel 3">
            <a:extLst>
              <a:ext uri="{FF2B5EF4-FFF2-40B4-BE49-F238E27FC236}">
                <a16:creationId xmlns:a16="http://schemas.microsoft.com/office/drawing/2014/main" id="{FF9026EE-131A-0B46-6B3F-16A8BE4188A1}"/>
              </a:ext>
            </a:extLst>
          </p:cNvPr>
          <p:cNvSpPr txBox="1">
            <a:spLocks/>
          </p:cNvSpPr>
          <p:nvPr/>
        </p:nvSpPr>
        <p:spPr bwMode="auto">
          <a:xfrm>
            <a:off x="609601" y="148590"/>
            <a:ext cx="10515600" cy="637794"/>
          </a:xfrm>
          <a:prstGeom prst="rect">
            <a:avLst/>
          </a:prstGeom>
        </p:spPr>
        <p:txBody>
          <a:bodyPr vert="horz" lIns="0" tIns="0" rIns="0" bIns="0" rtlCol="0" anchor="ctr">
            <a:noAutofit/>
          </a:bodyPr>
          <a:lst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a:lstStyle>
          <a:p>
            <a:r>
              <a:rPr lang="de-DE" err="1">
                <a:latin typeface="Georgia"/>
              </a:rPr>
              <a:t>Results</a:t>
            </a:r>
            <a:endParaRPr lang="de-DE" err="1"/>
          </a:p>
        </p:txBody>
      </p:sp>
      <p:sp>
        <p:nvSpPr>
          <p:cNvPr id="14" name="Abgerundetes Rechteck 1">
            <a:extLst>
              <a:ext uri="{FF2B5EF4-FFF2-40B4-BE49-F238E27FC236}">
                <a16:creationId xmlns:a16="http://schemas.microsoft.com/office/drawing/2014/main" id="{17BF931B-F0F2-741F-5045-5349EAFA8C31}"/>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5" name="Abgerundetes Rechteck 9">
            <a:extLst>
              <a:ext uri="{FF2B5EF4-FFF2-40B4-BE49-F238E27FC236}">
                <a16:creationId xmlns:a16="http://schemas.microsoft.com/office/drawing/2014/main" id="{8820C03B-3F82-053D-531A-CF230B430933}"/>
              </a:ext>
            </a:extLst>
          </p:cNvPr>
          <p:cNvSpPr/>
          <p:nvPr/>
        </p:nvSpPr>
        <p:spPr>
          <a:xfrm>
            <a:off x="6008536"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bg1"/>
                </a:solidFill>
                <a:latin typeface="Verdana"/>
              </a:rPr>
              <a:t>3</a:t>
            </a:r>
          </a:p>
        </p:txBody>
      </p:sp>
      <p:sp>
        <p:nvSpPr>
          <p:cNvPr id="16" name="Abgerundetes Rechteck 10">
            <a:extLst>
              <a:ext uri="{FF2B5EF4-FFF2-40B4-BE49-F238E27FC236}">
                <a16:creationId xmlns:a16="http://schemas.microsoft.com/office/drawing/2014/main" id="{4D356EC0-16CF-D6C2-DB89-2F17F66B8D55}"/>
              </a:ext>
            </a:extLst>
          </p:cNvPr>
          <p:cNvSpPr/>
          <p:nvPr/>
        </p:nvSpPr>
        <p:spPr>
          <a:xfrm>
            <a:off x="5791657"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rgbClr val="000000"/>
                </a:solidFill>
                <a:latin typeface="Verdana"/>
              </a:rPr>
              <a:t>2</a:t>
            </a:r>
          </a:p>
        </p:txBody>
      </p:sp>
      <p:sp>
        <p:nvSpPr>
          <p:cNvPr id="17" name="Abgerundetes Rechteck 16">
            <a:extLst>
              <a:ext uri="{FF2B5EF4-FFF2-40B4-BE49-F238E27FC236}">
                <a16:creationId xmlns:a16="http://schemas.microsoft.com/office/drawing/2014/main" id="{3627F6C6-6A14-6F78-BA2D-A4A0DB803245}"/>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A38E0665-97C9-9939-7410-0FEE38C6C474}"/>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656581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92674-8FA9-893A-C2F5-0CB45A61690D}"/>
              </a:ext>
            </a:extLst>
          </p:cNvPr>
          <p:cNvSpPr>
            <a:spLocks noGrp="1"/>
          </p:cNvSpPr>
          <p:nvPr>
            <p:ph idx="1"/>
          </p:nvPr>
        </p:nvSpPr>
        <p:spPr>
          <a:xfrm>
            <a:off x="616025" y="1859780"/>
            <a:ext cx="10346192" cy="4304461"/>
          </a:xfrm>
        </p:spPr>
        <p:txBody>
          <a:bodyPr/>
          <a:lstStyle/>
          <a:p>
            <a:pPr marL="457200" indent="-457200">
              <a:buFont typeface="+mj-lt"/>
              <a:buAutoNum type="arabicPeriod"/>
            </a:pPr>
            <a:r>
              <a:rPr lang="en-GB" b="0"/>
              <a:t>Find all FED statements between 01/2013 and December 12/2023</a:t>
            </a:r>
          </a:p>
          <a:p>
            <a:pPr marL="457200" indent="-457200">
              <a:buFont typeface="+mj-lt"/>
              <a:buAutoNum type="arabicPeriod"/>
            </a:pPr>
            <a:r>
              <a:rPr lang="en-GB" b="0"/>
              <a:t>Find the SPX values between January 01/2013 and December 12/2023</a:t>
            </a:r>
          </a:p>
          <a:p>
            <a:pPr marL="457200" indent="-457200">
              <a:buFont typeface="+mj-lt"/>
              <a:buAutoNum type="arabicPeriod"/>
            </a:pPr>
            <a:r>
              <a:rPr lang="en-GB" b="0"/>
              <a:t>Match the SPX values for each statement day </a:t>
            </a:r>
            <a:r>
              <a:rPr lang="en-GB" b="0">
                <a:sym typeface="Wingdings" panose="05000000000000000000" pitchFamily="2" charset="2"/>
              </a:rPr>
              <a:t> 77 datapoints</a:t>
            </a:r>
          </a:p>
          <a:p>
            <a:pPr marL="457200" indent="-457200">
              <a:buFont typeface="+mj-lt"/>
              <a:buAutoNum type="arabicPeriod"/>
            </a:pPr>
            <a:r>
              <a:rPr lang="en-GB" b="0"/>
              <a:t>Evaluate Tone, </a:t>
            </a:r>
            <a:r>
              <a:rPr lang="en-GB" b="0" err="1"/>
              <a:t>Unc</a:t>
            </a:r>
            <a:r>
              <a:rPr lang="en-GB" b="0"/>
              <a:t>, Con of every statement</a:t>
            </a:r>
          </a:p>
          <a:p>
            <a:pPr marL="457200" indent="-457200">
              <a:buFont typeface="+mj-lt"/>
              <a:buAutoNum type="arabicPeriod"/>
            </a:pPr>
            <a:r>
              <a:rPr lang="en-GB" b="0"/>
              <a:t>Compute abnormal returns and check them with the according SPX evaluation</a:t>
            </a:r>
          </a:p>
          <a:p>
            <a:pPr marL="457200" indent="-457200">
              <a:buFont typeface="+mj-lt"/>
              <a:buAutoNum type="arabicPeriod"/>
            </a:pPr>
            <a:endParaRPr lang="en-GB"/>
          </a:p>
          <a:p>
            <a:pPr marL="342900" indent="-342900">
              <a:buFont typeface="Arial" panose="020B0604020202020204" pitchFamily="34" charset="0"/>
              <a:buChar char="•"/>
            </a:pPr>
            <a:endParaRPr lang="LID4096"/>
          </a:p>
        </p:txBody>
      </p:sp>
      <p:sp>
        <p:nvSpPr>
          <p:cNvPr id="3" name="Content Placeholder 2">
            <a:extLst>
              <a:ext uri="{FF2B5EF4-FFF2-40B4-BE49-F238E27FC236}">
                <a16:creationId xmlns:a16="http://schemas.microsoft.com/office/drawing/2014/main" id="{2557B7F3-203D-C5C0-9520-DC77A81DB1EC}"/>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BCE102B8-93D6-7116-8863-8C4229E589FF}"/>
              </a:ext>
            </a:extLst>
          </p:cNvPr>
          <p:cNvSpPr>
            <a:spLocks noGrp="1"/>
          </p:cNvSpPr>
          <p:nvPr>
            <p:ph type="title"/>
          </p:nvPr>
        </p:nvSpPr>
        <p:spPr/>
        <p:txBody>
          <a:bodyPr/>
          <a:lstStyle/>
          <a:p>
            <a:r>
              <a:rPr lang="en-GB"/>
              <a:t>What have we done since last time?</a:t>
            </a:r>
            <a:endParaRPr lang="LID4096"/>
          </a:p>
        </p:txBody>
      </p:sp>
    </p:spTree>
    <p:extLst>
      <p:ext uri="{BB962C8B-B14F-4D97-AF65-F5344CB8AC3E}">
        <p14:creationId xmlns:p14="http://schemas.microsoft.com/office/powerpoint/2010/main" val="28499461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F0C5-BDB1-E2D1-9720-C39C99D7575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713BF1C-6D8E-4708-4633-DFDDF2B909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6" name="Objekt 5" hidden="1">
                        <a:extLst>
                          <a:ext uri="{FF2B5EF4-FFF2-40B4-BE49-F238E27FC236}">
                            <a16:creationId xmlns:a16="http://schemas.microsoft.com/office/drawing/2014/main" id="{4713BF1C-6D8E-4708-4633-DFDDF2B909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liennummernplatzhalter 2">
            <a:extLst>
              <a:ext uri="{FF2B5EF4-FFF2-40B4-BE49-F238E27FC236}">
                <a16:creationId xmlns:a16="http://schemas.microsoft.com/office/drawing/2014/main" id="{146FFE30-D9F5-E369-98CC-7696F5C969EE}"/>
              </a:ext>
            </a:extLst>
          </p:cNvPr>
          <p:cNvSpPr>
            <a:spLocks noGrp="1"/>
          </p:cNvSpPr>
          <p:nvPr>
            <p:ph type="sldNum" sz="quarter" idx="12"/>
          </p:nvPr>
        </p:nvSpPr>
        <p:spPr/>
        <p:txBody>
          <a:bodyPr/>
          <a:lstStyle/>
          <a:p>
            <a:fld id="{BE3DC40E-DBBE-4E2D-9EEC-FBF0DA0E9179}" type="slidenum">
              <a:rPr lang="en-US" smtClean="0"/>
              <a:pPr/>
              <a:t>20</a:t>
            </a:fld>
            <a:endParaRPr lang="en-US"/>
          </a:p>
        </p:txBody>
      </p:sp>
      <p:sp>
        <p:nvSpPr>
          <p:cNvPr id="7" name="Inhaltsplatzhalter 2">
            <a:extLst>
              <a:ext uri="{FF2B5EF4-FFF2-40B4-BE49-F238E27FC236}">
                <a16:creationId xmlns:a16="http://schemas.microsoft.com/office/drawing/2014/main" id="{69F79A7A-02CB-20C6-BBC7-C96531943078}"/>
              </a:ext>
            </a:extLst>
          </p:cNvPr>
          <p:cNvSpPr txBox="1">
            <a:spLocks/>
          </p:cNvSpPr>
          <p:nvPr/>
        </p:nvSpPr>
        <p:spPr>
          <a:xfrm>
            <a:off x="609601" y="786384"/>
            <a:ext cx="10352617" cy="435602"/>
          </a:xfrm>
          <a:prstGeom prst="rect">
            <a:avLst/>
          </a:prstGeom>
        </p:spPr>
        <p:txBody>
          <a:bodyPr lIns="91440" tIns="45720" rIns="91440" bIns="45720" anchor="t"/>
          <a:lst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Verdana"/>
                <a:ea typeface="Verdana"/>
              </a:rPr>
              <a:t>Regression based on macroeconomic environment</a:t>
            </a:r>
          </a:p>
        </p:txBody>
      </p:sp>
      <p:sp>
        <p:nvSpPr>
          <p:cNvPr id="10" name="Titel 3">
            <a:extLst>
              <a:ext uri="{FF2B5EF4-FFF2-40B4-BE49-F238E27FC236}">
                <a16:creationId xmlns:a16="http://schemas.microsoft.com/office/drawing/2014/main" id="{F5E61987-DE94-0D3F-4C12-379A8232B3BA}"/>
              </a:ext>
            </a:extLst>
          </p:cNvPr>
          <p:cNvSpPr txBox="1">
            <a:spLocks/>
          </p:cNvSpPr>
          <p:nvPr/>
        </p:nvSpPr>
        <p:spPr bwMode="auto">
          <a:xfrm>
            <a:off x="609601" y="148590"/>
            <a:ext cx="10515600" cy="637794"/>
          </a:xfrm>
          <a:prstGeom prst="rect">
            <a:avLst/>
          </a:prstGeom>
        </p:spPr>
        <p:txBody>
          <a:bodyPr vert="horz" lIns="0" tIns="0" rIns="0" bIns="0" rtlCol="0" anchor="ctr">
            <a:noAutofit/>
          </a:bodyPr>
          <a:lst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a:lstStyle>
          <a:p>
            <a:r>
              <a:rPr lang="de-DE" err="1">
                <a:latin typeface="Georgia"/>
              </a:rPr>
              <a:t>Results</a:t>
            </a:r>
            <a:endParaRPr lang="de-DE" err="1"/>
          </a:p>
        </p:txBody>
      </p:sp>
      <p:sp>
        <p:nvSpPr>
          <p:cNvPr id="5" name="Inhaltsplatzhalter 1">
            <a:extLst>
              <a:ext uri="{FF2B5EF4-FFF2-40B4-BE49-F238E27FC236}">
                <a16:creationId xmlns:a16="http://schemas.microsoft.com/office/drawing/2014/main" id="{1318871D-9781-1405-647A-1D9B455A4EF0}"/>
              </a:ext>
            </a:extLst>
          </p:cNvPr>
          <p:cNvSpPr txBox="1">
            <a:spLocks/>
          </p:cNvSpPr>
          <p:nvPr/>
        </p:nvSpPr>
        <p:spPr>
          <a:xfrm>
            <a:off x="700186" y="1605188"/>
            <a:ext cx="10346192" cy="4624687"/>
          </a:xfrm>
          <a:prstGeom prst="rect">
            <a:avLst/>
          </a:prstGeom>
        </p:spPr>
        <p:txBody>
          <a:bodyPr vert="horz" lIns="0" tIns="45715" rIns="0" bIns="45715" rtlCol="0" anchor="t">
            <a:noAutofit/>
          </a:bodyPr>
          <a:lstStyle>
            <a:lvl1pPr marL="241294" indent="-241294" algn="l" defTabSz="1219044" rtl="0" eaLnBrk="1" latinLnBrk="0" hangingPunct="1">
              <a:lnSpc>
                <a:spcPct val="100000"/>
              </a:lnSpc>
              <a:spcBef>
                <a:spcPts val="0"/>
              </a:spcBef>
              <a:spcAft>
                <a:spcPts val="800"/>
              </a:spcAft>
              <a:buClr>
                <a:schemeClr val="accent1"/>
              </a:buClr>
              <a:buFont typeface="Wingdings" charset="2"/>
              <a:buChar char="§"/>
              <a:defRPr sz="2133" kern="120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40665" indent="-240665"/>
            <a:r>
              <a:rPr lang="en-US" sz="2100">
                <a:ea typeface="Verdana"/>
              </a:rPr>
              <a:t>Variable </a:t>
            </a:r>
            <a:r>
              <a:rPr lang="en-US" sz="2100" i="1">
                <a:ea typeface="Verdana"/>
              </a:rPr>
              <a:t>Tone</a:t>
            </a:r>
            <a:r>
              <a:rPr lang="en-US" sz="2100">
                <a:ea typeface="Verdana"/>
              </a:rPr>
              <a:t> still significant with every period discussed earlier and again with stronger impact on the SX7E</a:t>
            </a:r>
          </a:p>
          <a:p>
            <a:pPr marL="240665" indent="-240665"/>
            <a:r>
              <a:rPr lang="en-US" sz="2100">
                <a:ea typeface="Verdana"/>
              </a:rPr>
              <a:t>Variable </a:t>
            </a:r>
            <a:r>
              <a:rPr lang="en-US" sz="2100" i="1">
                <a:ea typeface="Verdana"/>
              </a:rPr>
              <a:t>Con </a:t>
            </a:r>
            <a:r>
              <a:rPr lang="en-US" sz="2100">
                <a:ea typeface="Verdana"/>
              </a:rPr>
              <a:t>has a positive significant impact on returns in the QE period</a:t>
            </a:r>
          </a:p>
          <a:p>
            <a:pPr marL="475610" lvl="1" indent="-240665"/>
            <a:r>
              <a:rPr lang="en-US" sz="1834">
                <a:ea typeface="Verdana"/>
              </a:rPr>
              <a:t>Again, with SX7E having bigger market reactions then Stoxx50’s</a:t>
            </a:r>
          </a:p>
          <a:p>
            <a:pPr marL="240665" indent="-240665"/>
            <a:r>
              <a:rPr lang="en-US" sz="2100">
                <a:ea typeface="Verdana"/>
              </a:rPr>
              <a:t>Constraining sentiments are especially useful for central banks to express policy commitment</a:t>
            </a:r>
          </a:p>
          <a:p>
            <a:pPr marL="475610" lvl="1" indent="-240665"/>
            <a:r>
              <a:rPr lang="en-US" sz="1834">
                <a:ea typeface="Verdana"/>
              </a:rPr>
              <a:t>Separate n-</a:t>
            </a:r>
            <a:r>
              <a:rPr lang="en-US" sz="1834" err="1">
                <a:ea typeface="Verdana"/>
              </a:rPr>
              <a:t>gramm</a:t>
            </a:r>
            <a:r>
              <a:rPr lang="en-US" sz="1834">
                <a:ea typeface="Verdana"/>
              </a:rPr>
              <a:t> analysis was conducted which concluded that words such as </a:t>
            </a:r>
            <a:r>
              <a:rPr lang="en-US" sz="1834" i="1">
                <a:ea typeface="Verdana"/>
              </a:rPr>
              <a:t>mandate</a:t>
            </a:r>
            <a:r>
              <a:rPr lang="en-US" sz="1834">
                <a:ea typeface="Verdana"/>
              </a:rPr>
              <a:t>, </a:t>
            </a:r>
            <a:r>
              <a:rPr lang="en-US" sz="1834" i="1">
                <a:ea typeface="Verdana"/>
              </a:rPr>
              <a:t>commitment</a:t>
            </a:r>
            <a:r>
              <a:rPr lang="en-US" sz="1834">
                <a:ea typeface="Verdana"/>
              </a:rPr>
              <a:t> and </a:t>
            </a:r>
            <a:r>
              <a:rPr lang="en-US" sz="1834" i="1">
                <a:ea typeface="Verdana"/>
              </a:rPr>
              <a:t>unanimous </a:t>
            </a:r>
            <a:r>
              <a:rPr lang="en-US" sz="1834">
                <a:ea typeface="Verdana"/>
              </a:rPr>
              <a:t>are the drivers of Constraining sentiments</a:t>
            </a:r>
          </a:p>
          <a:p>
            <a:pPr marL="475610" lvl="1" indent="-240665"/>
            <a:r>
              <a:rPr lang="en-US" sz="1834">
                <a:ea typeface="Verdana"/>
              </a:rPr>
              <a:t>The results suggest that, overall, market participants value the communication of a strong commitment during periods of the zero lower bound. This is because it helps reduce uncertainties regarding the future direction of the ECB's monetary policy decisions.</a:t>
            </a:r>
            <a:endParaRPr lang="en-US" sz="2100">
              <a:ea typeface="Verdana"/>
            </a:endParaRPr>
          </a:p>
          <a:p>
            <a:pPr marL="475615" lvl="1" indent="-234315"/>
            <a:endParaRPr lang="en-US" sz="1850">
              <a:ea typeface="Verdana"/>
            </a:endParaRPr>
          </a:p>
          <a:p>
            <a:pPr marL="475615" lvl="1" indent="-234315"/>
            <a:endParaRPr lang="en-US">
              <a:ea typeface="Verdana"/>
            </a:endParaRPr>
          </a:p>
        </p:txBody>
      </p:sp>
      <p:sp>
        <p:nvSpPr>
          <p:cNvPr id="14" name="Abgerundetes Rechteck 1">
            <a:extLst>
              <a:ext uri="{FF2B5EF4-FFF2-40B4-BE49-F238E27FC236}">
                <a16:creationId xmlns:a16="http://schemas.microsoft.com/office/drawing/2014/main" id="{C622DCAE-AFDA-9651-52D7-FB43361749FF}"/>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5" name="Abgerundetes Rechteck 9">
            <a:extLst>
              <a:ext uri="{FF2B5EF4-FFF2-40B4-BE49-F238E27FC236}">
                <a16:creationId xmlns:a16="http://schemas.microsoft.com/office/drawing/2014/main" id="{A540AF59-5C72-1150-64F9-B3382E1D31AC}"/>
              </a:ext>
            </a:extLst>
          </p:cNvPr>
          <p:cNvSpPr/>
          <p:nvPr/>
        </p:nvSpPr>
        <p:spPr>
          <a:xfrm>
            <a:off x="6008536"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bg1"/>
                </a:solidFill>
                <a:latin typeface="Verdana"/>
              </a:rPr>
              <a:t>3</a:t>
            </a:r>
          </a:p>
        </p:txBody>
      </p:sp>
      <p:sp>
        <p:nvSpPr>
          <p:cNvPr id="16" name="Abgerundetes Rechteck 10">
            <a:extLst>
              <a:ext uri="{FF2B5EF4-FFF2-40B4-BE49-F238E27FC236}">
                <a16:creationId xmlns:a16="http://schemas.microsoft.com/office/drawing/2014/main" id="{3CDFB132-3EF4-F8B0-E257-60C219C9288A}"/>
              </a:ext>
            </a:extLst>
          </p:cNvPr>
          <p:cNvSpPr/>
          <p:nvPr/>
        </p:nvSpPr>
        <p:spPr>
          <a:xfrm>
            <a:off x="5791657"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rgbClr val="000000"/>
                </a:solidFill>
                <a:latin typeface="Verdana"/>
              </a:rPr>
              <a:t>2</a:t>
            </a:r>
          </a:p>
        </p:txBody>
      </p:sp>
      <p:sp>
        <p:nvSpPr>
          <p:cNvPr id="17" name="Abgerundetes Rechteck 16">
            <a:extLst>
              <a:ext uri="{FF2B5EF4-FFF2-40B4-BE49-F238E27FC236}">
                <a16:creationId xmlns:a16="http://schemas.microsoft.com/office/drawing/2014/main" id="{A7745F80-48D6-402B-5BE6-882BB86C1809}"/>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416E8480-F7AF-E5F0-9849-B09EAA0306AC}"/>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2333239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F0C5-BDB1-E2D1-9720-C39C99D7575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713BF1C-6D8E-4708-4633-DFDDF2B909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6" name="Objekt 5" hidden="1">
                        <a:extLst>
                          <a:ext uri="{FF2B5EF4-FFF2-40B4-BE49-F238E27FC236}">
                            <a16:creationId xmlns:a16="http://schemas.microsoft.com/office/drawing/2014/main" id="{4713BF1C-6D8E-4708-4633-DFDDF2B909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liennummernplatzhalter 2">
            <a:extLst>
              <a:ext uri="{FF2B5EF4-FFF2-40B4-BE49-F238E27FC236}">
                <a16:creationId xmlns:a16="http://schemas.microsoft.com/office/drawing/2014/main" id="{146FFE30-D9F5-E369-98CC-7696F5C969EE}"/>
              </a:ext>
            </a:extLst>
          </p:cNvPr>
          <p:cNvSpPr>
            <a:spLocks noGrp="1"/>
          </p:cNvSpPr>
          <p:nvPr>
            <p:ph type="sldNum" sz="quarter" idx="12"/>
          </p:nvPr>
        </p:nvSpPr>
        <p:spPr/>
        <p:txBody>
          <a:bodyPr/>
          <a:lstStyle/>
          <a:p>
            <a:fld id="{BE3DC40E-DBBE-4E2D-9EEC-FBF0DA0E9179}" type="slidenum">
              <a:rPr lang="en-US" smtClean="0"/>
              <a:pPr/>
              <a:t>21</a:t>
            </a:fld>
            <a:endParaRPr lang="en-US"/>
          </a:p>
        </p:txBody>
      </p:sp>
      <p:sp>
        <p:nvSpPr>
          <p:cNvPr id="7" name="Inhaltsplatzhalter 2">
            <a:extLst>
              <a:ext uri="{FF2B5EF4-FFF2-40B4-BE49-F238E27FC236}">
                <a16:creationId xmlns:a16="http://schemas.microsoft.com/office/drawing/2014/main" id="{69F79A7A-02CB-20C6-BBC7-C96531943078}"/>
              </a:ext>
            </a:extLst>
          </p:cNvPr>
          <p:cNvSpPr txBox="1">
            <a:spLocks/>
          </p:cNvSpPr>
          <p:nvPr/>
        </p:nvSpPr>
        <p:spPr>
          <a:xfrm>
            <a:off x="609601" y="786384"/>
            <a:ext cx="10352617" cy="435602"/>
          </a:xfrm>
          <a:prstGeom prst="rect">
            <a:avLst/>
          </a:prstGeom>
        </p:spPr>
        <p:txBody>
          <a:bodyPr lIns="91440" tIns="45720" rIns="91440" bIns="45720" anchor="t"/>
          <a:lst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Verdana"/>
                <a:ea typeface="Verdana"/>
              </a:rPr>
              <a:t>Regression based on monetary analysis and economic analysis</a:t>
            </a:r>
          </a:p>
        </p:txBody>
      </p:sp>
      <p:sp>
        <p:nvSpPr>
          <p:cNvPr id="10" name="Titel 3">
            <a:extLst>
              <a:ext uri="{FF2B5EF4-FFF2-40B4-BE49-F238E27FC236}">
                <a16:creationId xmlns:a16="http://schemas.microsoft.com/office/drawing/2014/main" id="{F5E61987-DE94-0D3F-4C12-379A8232B3BA}"/>
              </a:ext>
            </a:extLst>
          </p:cNvPr>
          <p:cNvSpPr txBox="1">
            <a:spLocks/>
          </p:cNvSpPr>
          <p:nvPr/>
        </p:nvSpPr>
        <p:spPr bwMode="auto">
          <a:xfrm>
            <a:off x="609601" y="148590"/>
            <a:ext cx="10515600" cy="637794"/>
          </a:xfrm>
          <a:prstGeom prst="rect">
            <a:avLst/>
          </a:prstGeom>
        </p:spPr>
        <p:txBody>
          <a:bodyPr vert="horz" lIns="0" tIns="0" rIns="0" bIns="0" rtlCol="0" anchor="ctr">
            <a:noAutofit/>
          </a:bodyPr>
          <a:lst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a:lstStyle>
          <a:p>
            <a:r>
              <a:rPr lang="de-DE" err="1">
                <a:latin typeface="Georgia"/>
              </a:rPr>
              <a:t>Results</a:t>
            </a:r>
            <a:endParaRPr lang="de-DE"/>
          </a:p>
        </p:txBody>
      </p:sp>
      <p:sp>
        <p:nvSpPr>
          <p:cNvPr id="5" name="Inhaltsplatzhalter 1">
            <a:extLst>
              <a:ext uri="{FF2B5EF4-FFF2-40B4-BE49-F238E27FC236}">
                <a16:creationId xmlns:a16="http://schemas.microsoft.com/office/drawing/2014/main" id="{1318871D-9781-1405-647A-1D9B455A4EF0}"/>
              </a:ext>
            </a:extLst>
          </p:cNvPr>
          <p:cNvSpPr txBox="1">
            <a:spLocks/>
          </p:cNvSpPr>
          <p:nvPr/>
        </p:nvSpPr>
        <p:spPr>
          <a:xfrm>
            <a:off x="700186" y="1605188"/>
            <a:ext cx="10346192" cy="4624687"/>
          </a:xfrm>
          <a:prstGeom prst="rect">
            <a:avLst/>
          </a:prstGeom>
        </p:spPr>
        <p:txBody>
          <a:bodyPr vert="horz" lIns="0" tIns="45715" rIns="0" bIns="45715" rtlCol="0" anchor="t">
            <a:noAutofit/>
          </a:bodyPr>
          <a:lstStyle>
            <a:lvl1pPr marL="241294" indent="-241294" algn="l" defTabSz="1219044" rtl="0" eaLnBrk="1" latinLnBrk="0" hangingPunct="1">
              <a:lnSpc>
                <a:spcPct val="100000"/>
              </a:lnSpc>
              <a:spcBef>
                <a:spcPts val="0"/>
              </a:spcBef>
              <a:spcAft>
                <a:spcPts val="800"/>
              </a:spcAft>
              <a:buClr>
                <a:schemeClr val="accent1"/>
              </a:buClr>
              <a:buFont typeface="Wingdings" charset="2"/>
              <a:buChar char="§"/>
              <a:defRPr sz="2133" kern="120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40665" lvl="1" indent="-240665">
              <a:spcAft>
                <a:spcPts val="800"/>
              </a:spcAft>
            </a:pPr>
            <a:r>
              <a:rPr lang="en-US" sz="2100">
                <a:ea typeface="Verdana"/>
              </a:rPr>
              <a:t>As a third step they split the central bank speeches into monetary analysis segment and economic analysis segment</a:t>
            </a:r>
          </a:p>
          <a:p>
            <a:pPr marL="240665" lvl="1" indent="-240665">
              <a:spcAft>
                <a:spcPts val="800"/>
              </a:spcAft>
            </a:pPr>
            <a:r>
              <a:rPr lang="en-US" sz="2100">
                <a:ea typeface="Verdana"/>
              </a:rPr>
              <a:t>The monetary analysis segment has again a positive significant impact in constraining language in the QE period</a:t>
            </a:r>
          </a:p>
          <a:p>
            <a:pPr marL="240665" lvl="1" indent="-240665">
              <a:spcAft>
                <a:spcPts val="800"/>
              </a:spcAft>
            </a:pPr>
            <a:r>
              <a:rPr lang="en-US" sz="2100">
                <a:ea typeface="Verdana"/>
              </a:rPr>
              <a:t>Also, uncertain language in the crisis period has a significant negative impact on stock returns. This is contrary to effects on </a:t>
            </a:r>
            <a:r>
              <a:rPr lang="en-US" sz="2100" err="1">
                <a:ea typeface="Verdana"/>
              </a:rPr>
              <a:t>economc</a:t>
            </a:r>
            <a:r>
              <a:rPr lang="en-US" sz="2100">
                <a:ea typeface="Verdana"/>
              </a:rPr>
              <a:t> analysis using uncertain language where the effect is positive.</a:t>
            </a:r>
          </a:p>
          <a:p>
            <a:pPr marL="240665" indent="-240665"/>
            <a:r>
              <a:rPr lang="en-US" sz="2100">
                <a:ea typeface="Verdana"/>
              </a:rPr>
              <a:t>Projections of economic and financial risks can impact stock returns in two ways.</a:t>
            </a:r>
          </a:p>
          <a:p>
            <a:pPr marL="692145" lvl="1" indent="-457200">
              <a:buFont typeface="+mj-lt"/>
              <a:buAutoNum type="arabicPeriod"/>
            </a:pPr>
            <a:r>
              <a:rPr lang="en-US" sz="1834">
                <a:ea typeface="Verdana"/>
              </a:rPr>
              <a:t>They may induce information shocks, potentially decreasing stock returns,</a:t>
            </a:r>
          </a:p>
          <a:p>
            <a:pPr marL="692145" lvl="1" indent="-457200">
              <a:buFont typeface="+mj-lt"/>
              <a:buAutoNum type="arabicPeriod"/>
            </a:pPr>
            <a:r>
              <a:rPr lang="en-US"/>
              <a:t>Central bank communications addressing such risks may be interpreted by market participants as signals of forthcoming expansive monetary policy decisions, influencing the macroeconomic environment and affecting stock returns.</a:t>
            </a:r>
            <a:endParaRPr lang="en-US" sz="2100">
              <a:ea typeface="Verdana"/>
            </a:endParaRPr>
          </a:p>
          <a:p>
            <a:pPr marL="475615" lvl="1" indent="-234315"/>
            <a:endParaRPr lang="en-US" sz="1850">
              <a:ea typeface="Verdana"/>
            </a:endParaRPr>
          </a:p>
          <a:p>
            <a:pPr marL="475615" lvl="1" indent="-234315"/>
            <a:endParaRPr lang="en-US">
              <a:ea typeface="Verdana"/>
            </a:endParaRPr>
          </a:p>
        </p:txBody>
      </p:sp>
      <p:sp>
        <p:nvSpPr>
          <p:cNvPr id="14" name="Abgerundetes Rechteck 1">
            <a:extLst>
              <a:ext uri="{FF2B5EF4-FFF2-40B4-BE49-F238E27FC236}">
                <a16:creationId xmlns:a16="http://schemas.microsoft.com/office/drawing/2014/main" id="{0BB54DB2-58A0-B800-1301-9F28DEDA2F14}"/>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5" name="Abgerundetes Rechteck 9">
            <a:extLst>
              <a:ext uri="{FF2B5EF4-FFF2-40B4-BE49-F238E27FC236}">
                <a16:creationId xmlns:a16="http://schemas.microsoft.com/office/drawing/2014/main" id="{4160256C-0127-2F23-B243-526F42C3711D}"/>
              </a:ext>
            </a:extLst>
          </p:cNvPr>
          <p:cNvSpPr/>
          <p:nvPr/>
        </p:nvSpPr>
        <p:spPr>
          <a:xfrm>
            <a:off x="6008536"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bg1"/>
                </a:solidFill>
                <a:latin typeface="Verdana"/>
              </a:rPr>
              <a:t>3</a:t>
            </a:r>
          </a:p>
        </p:txBody>
      </p:sp>
      <p:sp>
        <p:nvSpPr>
          <p:cNvPr id="16" name="Abgerundetes Rechteck 10">
            <a:extLst>
              <a:ext uri="{FF2B5EF4-FFF2-40B4-BE49-F238E27FC236}">
                <a16:creationId xmlns:a16="http://schemas.microsoft.com/office/drawing/2014/main" id="{C7907707-91E0-89C3-09E9-F21073CEC88C}"/>
              </a:ext>
            </a:extLst>
          </p:cNvPr>
          <p:cNvSpPr/>
          <p:nvPr/>
        </p:nvSpPr>
        <p:spPr>
          <a:xfrm>
            <a:off x="5791657"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rgbClr val="000000"/>
                </a:solidFill>
                <a:latin typeface="Verdana"/>
              </a:rPr>
              <a:t>2</a:t>
            </a:r>
          </a:p>
        </p:txBody>
      </p:sp>
      <p:sp>
        <p:nvSpPr>
          <p:cNvPr id="17" name="Abgerundetes Rechteck 16">
            <a:extLst>
              <a:ext uri="{FF2B5EF4-FFF2-40B4-BE49-F238E27FC236}">
                <a16:creationId xmlns:a16="http://schemas.microsoft.com/office/drawing/2014/main" id="{A2BBD88E-1376-EA74-C23F-ED7473F9426A}"/>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F40AAA7F-97C1-D610-0B92-6D898201D13D}"/>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38205513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F0C5-BDB1-E2D1-9720-C39C99D7575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713BF1C-6D8E-4708-4633-DFDDF2B909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6" name="Objekt 5" hidden="1">
                        <a:extLst>
                          <a:ext uri="{FF2B5EF4-FFF2-40B4-BE49-F238E27FC236}">
                            <a16:creationId xmlns:a16="http://schemas.microsoft.com/office/drawing/2014/main" id="{4713BF1C-6D8E-4708-4633-DFDDF2B909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oliennummernplatzhalter 2">
            <a:extLst>
              <a:ext uri="{FF2B5EF4-FFF2-40B4-BE49-F238E27FC236}">
                <a16:creationId xmlns:a16="http://schemas.microsoft.com/office/drawing/2014/main" id="{146FFE30-D9F5-E369-98CC-7696F5C969EE}"/>
              </a:ext>
            </a:extLst>
          </p:cNvPr>
          <p:cNvSpPr>
            <a:spLocks noGrp="1"/>
          </p:cNvSpPr>
          <p:nvPr>
            <p:ph type="sldNum" sz="quarter" idx="12"/>
          </p:nvPr>
        </p:nvSpPr>
        <p:spPr/>
        <p:txBody>
          <a:bodyPr/>
          <a:lstStyle/>
          <a:p>
            <a:fld id="{BE3DC40E-DBBE-4E2D-9EEC-FBF0DA0E9179}" type="slidenum">
              <a:rPr lang="en-US" smtClean="0"/>
              <a:pPr/>
              <a:t>22</a:t>
            </a:fld>
            <a:endParaRPr lang="en-US"/>
          </a:p>
        </p:txBody>
      </p:sp>
      <p:sp>
        <p:nvSpPr>
          <p:cNvPr id="7" name="Inhaltsplatzhalter 2">
            <a:extLst>
              <a:ext uri="{FF2B5EF4-FFF2-40B4-BE49-F238E27FC236}">
                <a16:creationId xmlns:a16="http://schemas.microsoft.com/office/drawing/2014/main" id="{69F79A7A-02CB-20C6-BBC7-C96531943078}"/>
              </a:ext>
            </a:extLst>
          </p:cNvPr>
          <p:cNvSpPr txBox="1">
            <a:spLocks/>
          </p:cNvSpPr>
          <p:nvPr/>
        </p:nvSpPr>
        <p:spPr>
          <a:xfrm>
            <a:off x="609601" y="786384"/>
            <a:ext cx="10352617" cy="435602"/>
          </a:xfrm>
          <a:prstGeom prst="rect">
            <a:avLst/>
          </a:prstGeom>
        </p:spPr>
        <p:txBody>
          <a:bodyPr lIns="91440" tIns="45720" rIns="91440" bIns="45720" anchor="t"/>
          <a:lst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Verdana"/>
                <a:ea typeface="Verdana"/>
              </a:rPr>
              <a:t>Q&amp;A’s</a:t>
            </a:r>
          </a:p>
        </p:txBody>
      </p:sp>
      <p:sp>
        <p:nvSpPr>
          <p:cNvPr id="10" name="Titel 3">
            <a:extLst>
              <a:ext uri="{FF2B5EF4-FFF2-40B4-BE49-F238E27FC236}">
                <a16:creationId xmlns:a16="http://schemas.microsoft.com/office/drawing/2014/main" id="{F5E61987-DE94-0D3F-4C12-379A8232B3BA}"/>
              </a:ext>
            </a:extLst>
          </p:cNvPr>
          <p:cNvSpPr txBox="1">
            <a:spLocks/>
          </p:cNvSpPr>
          <p:nvPr/>
        </p:nvSpPr>
        <p:spPr bwMode="auto">
          <a:xfrm>
            <a:off x="609601" y="148590"/>
            <a:ext cx="10515600" cy="637794"/>
          </a:xfrm>
          <a:prstGeom prst="rect">
            <a:avLst/>
          </a:prstGeom>
        </p:spPr>
        <p:txBody>
          <a:bodyPr vert="horz" lIns="0" tIns="0" rIns="0" bIns="0" rtlCol="0" anchor="ctr">
            <a:noAutofit/>
          </a:bodyPr>
          <a:lst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a:lstStyle>
          <a:p>
            <a:r>
              <a:rPr lang="de-DE" err="1">
                <a:latin typeface="Georgia"/>
              </a:rPr>
              <a:t>Results</a:t>
            </a:r>
            <a:endParaRPr lang="de-DE"/>
          </a:p>
        </p:txBody>
      </p:sp>
      <p:sp>
        <p:nvSpPr>
          <p:cNvPr id="5" name="Inhaltsplatzhalter 1">
            <a:extLst>
              <a:ext uri="{FF2B5EF4-FFF2-40B4-BE49-F238E27FC236}">
                <a16:creationId xmlns:a16="http://schemas.microsoft.com/office/drawing/2014/main" id="{1318871D-9781-1405-647A-1D9B455A4EF0}"/>
              </a:ext>
            </a:extLst>
          </p:cNvPr>
          <p:cNvSpPr txBox="1">
            <a:spLocks/>
          </p:cNvSpPr>
          <p:nvPr/>
        </p:nvSpPr>
        <p:spPr>
          <a:xfrm>
            <a:off x="609600" y="1321724"/>
            <a:ext cx="10346192" cy="4624687"/>
          </a:xfrm>
          <a:prstGeom prst="rect">
            <a:avLst/>
          </a:prstGeom>
        </p:spPr>
        <p:txBody>
          <a:bodyPr vert="horz" lIns="0" tIns="45715" rIns="0" bIns="45715" rtlCol="0" anchor="t">
            <a:noAutofit/>
          </a:bodyPr>
          <a:lstStyle>
            <a:lvl1pPr marL="241294" indent="-241294" algn="l" defTabSz="1219044" rtl="0" eaLnBrk="1" latinLnBrk="0" hangingPunct="1">
              <a:lnSpc>
                <a:spcPct val="100000"/>
              </a:lnSpc>
              <a:spcBef>
                <a:spcPts val="0"/>
              </a:spcBef>
              <a:spcAft>
                <a:spcPts val="800"/>
              </a:spcAft>
              <a:buClr>
                <a:schemeClr val="accent1"/>
              </a:buClr>
              <a:buFont typeface="Wingdings" charset="2"/>
              <a:buChar char="§"/>
              <a:defRPr sz="2133" kern="120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40665" lvl="1" indent="-240665">
              <a:spcAft>
                <a:spcPts val="800"/>
              </a:spcAft>
            </a:pPr>
            <a:r>
              <a:rPr lang="en-US" sz="2100">
                <a:ea typeface="Verdana"/>
              </a:rPr>
              <a:t>As Q&amp;A’s are no longer scripted, the authors also regressed the Q&amp;A part of central bank speeches, as they may disclose further </a:t>
            </a:r>
            <a:r>
              <a:rPr lang="en-US" sz="2100" err="1">
                <a:ea typeface="Verdana"/>
              </a:rPr>
              <a:t>informations</a:t>
            </a:r>
            <a:r>
              <a:rPr lang="en-US" sz="2100">
                <a:ea typeface="Verdana"/>
              </a:rPr>
              <a:t> relevant for capital markets.</a:t>
            </a:r>
          </a:p>
          <a:p>
            <a:pPr marL="240665" lvl="1" indent="-240665">
              <a:spcAft>
                <a:spcPts val="800"/>
              </a:spcAft>
            </a:pPr>
            <a:r>
              <a:rPr lang="en-US" sz="2100">
                <a:ea typeface="Verdana"/>
              </a:rPr>
              <a:t>The only significant variable is </a:t>
            </a:r>
            <a:r>
              <a:rPr lang="en-US" sz="2100" i="1">
                <a:ea typeface="Verdana"/>
              </a:rPr>
              <a:t>tone </a:t>
            </a:r>
            <a:r>
              <a:rPr lang="en-US" sz="2100">
                <a:ea typeface="Verdana"/>
              </a:rPr>
              <a:t>in crisis times, which indicates that the language used in the Q&amp;A sessions is of less importance for capital markets compared to the introductory statements.</a:t>
            </a:r>
          </a:p>
          <a:p>
            <a:pPr marL="481959" lvl="2" indent="-240665">
              <a:spcAft>
                <a:spcPts val="800"/>
              </a:spcAft>
            </a:pPr>
            <a:r>
              <a:rPr lang="en-US" sz="1833">
                <a:ea typeface="Verdana"/>
              </a:rPr>
              <a:t>Can be possibly be due to reporters asking current or backward looking questions, whereas capital markets are usually forward looking.</a:t>
            </a:r>
          </a:p>
          <a:p>
            <a:pPr marL="240665" lvl="1" indent="-240665">
              <a:spcAft>
                <a:spcPts val="800"/>
              </a:spcAft>
            </a:pPr>
            <a:r>
              <a:rPr lang="en-US" sz="2100">
                <a:ea typeface="Verdana"/>
              </a:rPr>
              <a:t>Because of this the authors also </a:t>
            </a:r>
            <a:r>
              <a:rPr lang="en-US" sz="2100" err="1">
                <a:ea typeface="Verdana"/>
              </a:rPr>
              <a:t>analysed</a:t>
            </a:r>
            <a:r>
              <a:rPr lang="en-US" sz="2100">
                <a:ea typeface="Verdana"/>
              </a:rPr>
              <a:t> forward looking specific answers from the Q&amp;A’s</a:t>
            </a:r>
          </a:p>
          <a:p>
            <a:pPr marL="481959" lvl="2" indent="-240665">
              <a:spcAft>
                <a:spcPts val="800"/>
              </a:spcAft>
            </a:pPr>
            <a:r>
              <a:rPr lang="en-US" sz="1833">
                <a:ea typeface="Verdana"/>
              </a:rPr>
              <a:t>Forward looking statements that bear positive (negative) sentiment are associated with increasing (decreasing) intraday stock returns during times of financial crises.</a:t>
            </a:r>
          </a:p>
          <a:p>
            <a:pPr marL="481959" lvl="2" indent="-240665">
              <a:spcAft>
                <a:spcPts val="800"/>
              </a:spcAft>
            </a:pPr>
            <a:r>
              <a:rPr lang="en-US" sz="1833">
                <a:ea typeface="Verdana"/>
              </a:rPr>
              <a:t>uncertainty sentiment is also associated with increasing intraday returns during the pre-crisis period and the constraining sentiment to be also associated with increasing intraday returns during the QE-period.</a:t>
            </a:r>
            <a:endParaRPr lang="en-US" sz="1834">
              <a:ea typeface="Verdana"/>
            </a:endParaRPr>
          </a:p>
          <a:p>
            <a:pPr marL="475610" lvl="1" indent="-240665"/>
            <a:endParaRPr lang="en-US" sz="1567">
              <a:ea typeface="Verdana"/>
            </a:endParaRPr>
          </a:p>
          <a:p>
            <a:pPr marL="240665" indent="-240665"/>
            <a:endParaRPr lang="en-US" sz="2100">
              <a:ea typeface="Verdana"/>
            </a:endParaRPr>
          </a:p>
          <a:p>
            <a:pPr marL="475615" lvl="1" indent="-234315"/>
            <a:endParaRPr lang="en-US" sz="1850">
              <a:ea typeface="Verdana"/>
            </a:endParaRPr>
          </a:p>
          <a:p>
            <a:pPr marL="475615" lvl="1" indent="-234315"/>
            <a:endParaRPr lang="en-US">
              <a:ea typeface="Verdana"/>
            </a:endParaRPr>
          </a:p>
        </p:txBody>
      </p:sp>
      <p:sp>
        <p:nvSpPr>
          <p:cNvPr id="14" name="Abgerundetes Rechteck 1">
            <a:extLst>
              <a:ext uri="{FF2B5EF4-FFF2-40B4-BE49-F238E27FC236}">
                <a16:creationId xmlns:a16="http://schemas.microsoft.com/office/drawing/2014/main" id="{2F3EC12D-D1A4-49DB-53F5-A2F870FE493E}"/>
              </a:ext>
            </a:extLst>
          </p:cNvPr>
          <p:cNvSpPr/>
          <p:nvPr/>
        </p:nvSpPr>
        <p:spPr>
          <a:xfrm>
            <a:off x="6225415" y="6500264"/>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5" name="Abgerundetes Rechteck 9">
            <a:extLst>
              <a:ext uri="{FF2B5EF4-FFF2-40B4-BE49-F238E27FC236}">
                <a16:creationId xmlns:a16="http://schemas.microsoft.com/office/drawing/2014/main" id="{D46F7F08-F010-0538-4B6E-4DA1D1B71D02}"/>
              </a:ext>
            </a:extLst>
          </p:cNvPr>
          <p:cNvSpPr/>
          <p:nvPr/>
        </p:nvSpPr>
        <p:spPr>
          <a:xfrm>
            <a:off x="6008536" y="6500264"/>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bg1"/>
                </a:solidFill>
                <a:latin typeface="Verdana"/>
              </a:rPr>
              <a:t>3</a:t>
            </a:r>
          </a:p>
        </p:txBody>
      </p:sp>
      <p:sp>
        <p:nvSpPr>
          <p:cNvPr id="16" name="Abgerundetes Rechteck 10">
            <a:extLst>
              <a:ext uri="{FF2B5EF4-FFF2-40B4-BE49-F238E27FC236}">
                <a16:creationId xmlns:a16="http://schemas.microsoft.com/office/drawing/2014/main" id="{6E64B1B4-B5DD-C16E-62B4-97DCF6854CAF}"/>
              </a:ext>
            </a:extLst>
          </p:cNvPr>
          <p:cNvSpPr/>
          <p:nvPr/>
        </p:nvSpPr>
        <p:spPr>
          <a:xfrm>
            <a:off x="5791657" y="6500264"/>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rgbClr val="000000"/>
                </a:solidFill>
                <a:latin typeface="Verdana"/>
              </a:rPr>
              <a:t>2</a:t>
            </a:r>
          </a:p>
        </p:txBody>
      </p:sp>
      <p:sp>
        <p:nvSpPr>
          <p:cNvPr id="17" name="Abgerundetes Rechteck 16">
            <a:extLst>
              <a:ext uri="{FF2B5EF4-FFF2-40B4-BE49-F238E27FC236}">
                <a16:creationId xmlns:a16="http://schemas.microsoft.com/office/drawing/2014/main" id="{D79FEA09-62A6-52D1-6AEF-7F0790F1B446}"/>
              </a:ext>
            </a:extLst>
          </p:cNvPr>
          <p:cNvSpPr/>
          <p:nvPr/>
        </p:nvSpPr>
        <p:spPr>
          <a:xfrm>
            <a:off x="5574778" y="6500264"/>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1D39CA21-6A7C-08F8-3AA9-8FB5C7B01B71}"/>
              </a:ext>
            </a:extLst>
          </p:cNvPr>
          <p:cNvSpPr/>
          <p:nvPr/>
        </p:nvSpPr>
        <p:spPr>
          <a:xfrm>
            <a:off x="6442294" y="6500264"/>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2568449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F0C5-BDB1-E2D1-9720-C39C99D7575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713BF1C-6D8E-4708-4633-DFDDF2B909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6" name="Objekt 5" hidden="1">
                        <a:extLst>
                          <a:ext uri="{FF2B5EF4-FFF2-40B4-BE49-F238E27FC236}">
                            <a16:creationId xmlns:a16="http://schemas.microsoft.com/office/drawing/2014/main" id="{4713BF1C-6D8E-4708-4633-DFDDF2B909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oliennummernplatzhalter 2">
            <a:extLst>
              <a:ext uri="{FF2B5EF4-FFF2-40B4-BE49-F238E27FC236}">
                <a16:creationId xmlns:a16="http://schemas.microsoft.com/office/drawing/2014/main" id="{146FFE30-D9F5-E369-98CC-7696F5C969EE}"/>
              </a:ext>
            </a:extLst>
          </p:cNvPr>
          <p:cNvSpPr>
            <a:spLocks noGrp="1"/>
          </p:cNvSpPr>
          <p:nvPr>
            <p:ph type="sldNum" sz="quarter" idx="12"/>
          </p:nvPr>
        </p:nvSpPr>
        <p:spPr/>
        <p:txBody>
          <a:bodyPr/>
          <a:lstStyle/>
          <a:p>
            <a:fld id="{BE3DC40E-DBBE-4E2D-9EEC-FBF0DA0E9179}" type="slidenum">
              <a:rPr lang="en-US" smtClean="0"/>
              <a:pPr/>
              <a:t>23</a:t>
            </a:fld>
            <a:endParaRPr lang="en-US"/>
          </a:p>
        </p:txBody>
      </p:sp>
      <p:sp>
        <p:nvSpPr>
          <p:cNvPr id="7" name="Inhaltsplatzhalter 2">
            <a:extLst>
              <a:ext uri="{FF2B5EF4-FFF2-40B4-BE49-F238E27FC236}">
                <a16:creationId xmlns:a16="http://schemas.microsoft.com/office/drawing/2014/main" id="{69F79A7A-02CB-20C6-BBC7-C96531943078}"/>
              </a:ext>
            </a:extLst>
          </p:cNvPr>
          <p:cNvSpPr txBox="1">
            <a:spLocks/>
          </p:cNvSpPr>
          <p:nvPr/>
        </p:nvSpPr>
        <p:spPr>
          <a:xfrm>
            <a:off x="609601" y="786384"/>
            <a:ext cx="10352617" cy="435602"/>
          </a:xfrm>
          <a:prstGeom prst="rect">
            <a:avLst/>
          </a:prstGeom>
        </p:spPr>
        <p:txBody>
          <a:bodyPr lIns="91440" tIns="45720" rIns="91440" bIns="45720" anchor="t"/>
          <a:lstStyle>
            <a:lvl1pPr marL="0" indent="0" algn="l" defTabSz="1097167" rtl="0" eaLnBrk="1" latinLnBrk="0" hangingPunct="1">
              <a:lnSpc>
                <a:spcPct val="100000"/>
              </a:lnSpc>
              <a:spcBef>
                <a:spcPts val="0"/>
              </a:spcBef>
              <a:spcAft>
                <a:spcPts val="720"/>
              </a:spcAft>
              <a:buClr>
                <a:schemeClr val="accent1"/>
              </a:buClr>
              <a:buFont typeface="Wingdings" charset="2"/>
              <a:buNone/>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47700" indent="-327660" algn="l" defTabSz="1097167" rtl="0" eaLnBrk="1" latinLnBrk="0" hangingPunct="1">
              <a:lnSpc>
                <a:spcPct val="100000"/>
              </a:lnSpc>
              <a:spcBef>
                <a:spcPts val="0"/>
              </a:spcBef>
              <a:spcAft>
                <a:spcPts val="480"/>
              </a:spcAft>
              <a:buClr>
                <a:schemeClr val="accent1"/>
              </a:buClr>
              <a:buSzPct val="100000"/>
              <a:buFont typeface="Wingdings" charset="2"/>
              <a:buChar char="§"/>
              <a:defRPr sz="1800" kern="1200">
                <a:solidFill>
                  <a:schemeClr val="tx1"/>
                </a:solidFill>
                <a:latin typeface="+mn-lt"/>
                <a:ea typeface="+mn-ea"/>
                <a:cs typeface="+mn-cs"/>
              </a:defRPr>
            </a:lvl2pPr>
            <a:lvl3pPr marL="977266" indent="-327660" algn="l" defTabSz="1097167" rtl="0" eaLnBrk="1" latinLnBrk="0" hangingPunct="1">
              <a:lnSpc>
                <a:spcPct val="100000"/>
              </a:lnSpc>
              <a:spcBef>
                <a:spcPts val="0"/>
              </a:spcBef>
              <a:spcAft>
                <a:spcPts val="480"/>
              </a:spcAft>
              <a:buClr>
                <a:schemeClr val="accent1"/>
              </a:buClr>
              <a:buFont typeface="Wingdings" charset="2"/>
              <a:buChar char="§"/>
              <a:defRPr sz="1680" kern="1200">
                <a:solidFill>
                  <a:schemeClr val="tx1"/>
                </a:solidFill>
                <a:latin typeface="+mn-lt"/>
                <a:ea typeface="+mn-ea"/>
                <a:cs typeface="+mn-cs"/>
              </a:defRPr>
            </a:lvl3pPr>
            <a:lvl4pPr marL="1289686" indent="-32004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4pPr>
            <a:lvl5pPr marL="1609726" indent="-316230" algn="l" defTabSz="1097167" rtl="0" eaLnBrk="1" latinLnBrk="0" hangingPunct="1">
              <a:lnSpc>
                <a:spcPct val="100000"/>
              </a:lnSpc>
              <a:spcBef>
                <a:spcPts val="0"/>
              </a:spcBef>
              <a:spcAft>
                <a:spcPts val="480"/>
              </a:spcAft>
              <a:buClr>
                <a:schemeClr val="accent1"/>
              </a:buClr>
              <a:buFont typeface="Wingdings" charset="2"/>
              <a:buChar char="§"/>
              <a:defRPr sz="1440" kern="1200">
                <a:solidFill>
                  <a:schemeClr val="tx1"/>
                </a:solidFill>
                <a:latin typeface="+mn-lt"/>
                <a:ea typeface="+mn-ea"/>
                <a:cs typeface="+mn-cs"/>
              </a:defRPr>
            </a:lvl5pPr>
            <a:lvl6pPr marL="3017212"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795"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380"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964" indent="-274292" algn="l" defTabSz="109716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US">
              <a:latin typeface="Verdana"/>
              <a:ea typeface="Verdana"/>
            </a:endParaRPr>
          </a:p>
        </p:txBody>
      </p:sp>
      <p:sp>
        <p:nvSpPr>
          <p:cNvPr id="10" name="Titel 3">
            <a:extLst>
              <a:ext uri="{FF2B5EF4-FFF2-40B4-BE49-F238E27FC236}">
                <a16:creationId xmlns:a16="http://schemas.microsoft.com/office/drawing/2014/main" id="{F5E61987-DE94-0D3F-4C12-379A8232B3BA}"/>
              </a:ext>
            </a:extLst>
          </p:cNvPr>
          <p:cNvSpPr txBox="1">
            <a:spLocks/>
          </p:cNvSpPr>
          <p:nvPr/>
        </p:nvSpPr>
        <p:spPr bwMode="auto">
          <a:xfrm>
            <a:off x="609601" y="148590"/>
            <a:ext cx="10515600" cy="637794"/>
          </a:xfrm>
          <a:prstGeom prst="rect">
            <a:avLst/>
          </a:prstGeom>
        </p:spPr>
        <p:txBody>
          <a:bodyPr vert="horz" lIns="0" tIns="0" rIns="0" bIns="0" rtlCol="0" anchor="ctr">
            <a:noAutofit/>
          </a:bodyPr>
          <a:lstStyle>
            <a:lvl1pPr algn="l" defTabSz="1219044" rtl="0" eaLnBrk="1" latinLnBrk="0" hangingPunct="1">
              <a:lnSpc>
                <a:spcPct val="100000"/>
              </a:lnSpc>
              <a:spcBef>
                <a:spcPct val="0"/>
              </a:spcBef>
              <a:buNone/>
              <a:defRPr sz="3200" b="1" kern="1200">
                <a:solidFill>
                  <a:schemeClr val="tx1"/>
                </a:solidFill>
                <a:latin typeface="Georgia" charset="0"/>
                <a:ea typeface="Georgia" charset="0"/>
                <a:cs typeface="Georgia" charset="0"/>
              </a:defRPr>
            </a:lvl1pPr>
          </a:lstStyle>
          <a:p>
            <a:r>
              <a:rPr lang="de-DE" err="1">
                <a:latin typeface="Georgia"/>
              </a:rPr>
              <a:t>Conclusion</a:t>
            </a:r>
            <a:endParaRPr lang="de-DE"/>
          </a:p>
        </p:txBody>
      </p:sp>
      <p:sp>
        <p:nvSpPr>
          <p:cNvPr id="5" name="Inhaltsplatzhalter 1">
            <a:extLst>
              <a:ext uri="{FF2B5EF4-FFF2-40B4-BE49-F238E27FC236}">
                <a16:creationId xmlns:a16="http://schemas.microsoft.com/office/drawing/2014/main" id="{1318871D-9781-1405-647A-1D9B455A4EF0}"/>
              </a:ext>
            </a:extLst>
          </p:cNvPr>
          <p:cNvSpPr txBox="1">
            <a:spLocks/>
          </p:cNvSpPr>
          <p:nvPr/>
        </p:nvSpPr>
        <p:spPr>
          <a:xfrm>
            <a:off x="700186" y="1605188"/>
            <a:ext cx="10346192" cy="4624687"/>
          </a:xfrm>
          <a:prstGeom prst="rect">
            <a:avLst/>
          </a:prstGeom>
        </p:spPr>
        <p:txBody>
          <a:bodyPr vert="horz" lIns="0" tIns="45715" rIns="0" bIns="45715" rtlCol="0" anchor="t">
            <a:noAutofit/>
          </a:bodyPr>
          <a:lstStyle>
            <a:lvl1pPr marL="241294" indent="-241294" algn="l" defTabSz="1219044" rtl="0" eaLnBrk="1" latinLnBrk="0" hangingPunct="1">
              <a:lnSpc>
                <a:spcPct val="100000"/>
              </a:lnSpc>
              <a:spcBef>
                <a:spcPts val="0"/>
              </a:spcBef>
              <a:spcAft>
                <a:spcPts val="800"/>
              </a:spcAft>
              <a:buClr>
                <a:schemeClr val="accent1"/>
              </a:buClr>
              <a:buFont typeface="Wingdings" charset="2"/>
              <a:buChar char="§"/>
              <a:defRPr sz="2133" kern="1200">
                <a:solidFill>
                  <a:schemeClr val="tx1"/>
                </a:solidFill>
                <a:latin typeface="+mn-lt"/>
                <a:ea typeface="+mn-ea"/>
                <a:cs typeface="+mn-cs"/>
              </a:defRPr>
            </a:lvl1pPr>
            <a:lvl2pPr marL="476239" indent="-234945" algn="l" defTabSz="1219044" rtl="0" eaLnBrk="1" latinLnBrk="0" hangingPunct="1">
              <a:lnSpc>
                <a:spcPct val="100000"/>
              </a:lnSpc>
              <a:spcBef>
                <a:spcPts val="0"/>
              </a:spcBef>
              <a:spcAft>
                <a:spcPts val="533"/>
              </a:spcAft>
              <a:buClr>
                <a:schemeClr val="accent1"/>
              </a:buClr>
              <a:buSzPct val="100000"/>
              <a:buFont typeface="Wingdings" charset="2"/>
              <a:buChar char="§"/>
              <a:defRPr sz="1867" kern="1200">
                <a:solidFill>
                  <a:schemeClr val="tx1"/>
                </a:solidFill>
                <a:latin typeface="+mn-lt"/>
                <a:ea typeface="+mn-ea"/>
                <a:cs typeface="+mn-cs"/>
              </a:defRPr>
            </a:lvl2pPr>
            <a:lvl3pPr marL="717533" indent="-241294"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3pPr>
            <a:lvl4pPr marL="960943" indent="-243411"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4pPr>
            <a:lvl5pPr marL="1193770" indent="-232828" algn="l" defTabSz="1219044" rtl="0" eaLnBrk="1" latinLnBrk="0" hangingPunct="1">
              <a:lnSpc>
                <a:spcPct val="100000"/>
              </a:lnSpc>
              <a:spcBef>
                <a:spcPts val="0"/>
              </a:spcBef>
              <a:spcAft>
                <a:spcPts val="533"/>
              </a:spcAft>
              <a:buClr>
                <a:schemeClr val="accent1"/>
              </a:buClr>
              <a:buFont typeface="Wingdings" charset="2"/>
              <a:buChar char="§"/>
              <a:defRPr sz="1600" kern="1200">
                <a:solidFill>
                  <a:schemeClr val="tx1"/>
                </a:solidFill>
                <a:latin typeface="+mn-lt"/>
                <a:ea typeface="+mn-ea"/>
                <a:cs typeface="+mn-cs"/>
              </a:defRPr>
            </a:lvl5pPr>
            <a:lvl6pPr marL="3352374"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96"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19"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41" indent="-304762" algn="l" defTabSz="121904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200" indent="-457200">
              <a:buFont typeface="+mj-lt"/>
              <a:buAutoNum type="arabicPeriod"/>
            </a:pPr>
            <a:r>
              <a:rPr lang="en-US" sz="2100">
                <a:ea typeface="Verdana"/>
              </a:rPr>
              <a:t>ECB officials use constraining sentiment to state policy commitment. This has a significant positive effect on intraday stock returns of the STOXX50 and the SX7E in times of unconventional monetary policy.</a:t>
            </a:r>
          </a:p>
          <a:p>
            <a:pPr marL="457200" indent="-457200">
              <a:buFont typeface="+mj-lt"/>
              <a:buAutoNum type="arabicPeriod"/>
            </a:pPr>
            <a:r>
              <a:rPr lang="en-US" sz="2100">
                <a:ea typeface="Verdana"/>
              </a:rPr>
              <a:t>The language used by ECB officials in their economic outlook has a significant effect on intraday returns of the STOXX50 and the SX7E. The authors find that uncertainty sentiment has a significant positive effect on intraday returns prior to the global financial crisis. </a:t>
            </a:r>
          </a:p>
          <a:p>
            <a:pPr marL="457200" indent="-457200">
              <a:buFont typeface="+mj-lt"/>
              <a:buAutoNum type="arabicPeriod"/>
            </a:pPr>
            <a:r>
              <a:rPr lang="en-US" sz="2100">
                <a:ea typeface="Verdana"/>
              </a:rPr>
              <a:t>The overall tone of ECB press conferences also has a significant positive effect on intraday stock returns during times of economic uncertainty.</a:t>
            </a:r>
          </a:p>
          <a:p>
            <a:pPr marL="457200" indent="-457200">
              <a:buFont typeface="+mj-lt"/>
              <a:buAutoNum type="arabicPeriod"/>
            </a:pPr>
            <a:r>
              <a:rPr lang="en-US" sz="2100">
                <a:ea typeface="Verdana"/>
              </a:rPr>
              <a:t>By focusing on forward-looking statements within answers by ECB officials during Q&amp;A sessions in ECB press conferences this paper shows that answers can significantly influence intraday returns</a:t>
            </a:r>
          </a:p>
          <a:p>
            <a:pPr marL="475610" lvl="1" indent="-240665"/>
            <a:endParaRPr lang="en-US" sz="1567">
              <a:ea typeface="Verdana"/>
            </a:endParaRPr>
          </a:p>
          <a:p>
            <a:pPr marL="240665" indent="-240665"/>
            <a:endParaRPr lang="en-US" sz="2100">
              <a:ea typeface="Verdana"/>
            </a:endParaRPr>
          </a:p>
          <a:p>
            <a:pPr marL="475615" lvl="1" indent="-234315"/>
            <a:endParaRPr lang="en-US" sz="1850">
              <a:ea typeface="Verdana"/>
            </a:endParaRPr>
          </a:p>
          <a:p>
            <a:pPr marL="475615" lvl="1" indent="-234315"/>
            <a:endParaRPr lang="en-US">
              <a:ea typeface="Verdana"/>
            </a:endParaRPr>
          </a:p>
        </p:txBody>
      </p:sp>
      <p:sp>
        <p:nvSpPr>
          <p:cNvPr id="2" name="Abgerundetes Rechteck 1">
            <a:extLst>
              <a:ext uri="{FF2B5EF4-FFF2-40B4-BE49-F238E27FC236}">
                <a16:creationId xmlns:a16="http://schemas.microsoft.com/office/drawing/2014/main" id="{FC68FB18-1C66-595F-8AAC-E7661C6F9D0F}"/>
              </a:ext>
            </a:extLst>
          </p:cNvPr>
          <p:cNvSpPr/>
          <p:nvPr/>
        </p:nvSpPr>
        <p:spPr>
          <a:xfrm>
            <a:off x="6225415"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4" name="Abgerundetes Rechteck 9">
            <a:extLst>
              <a:ext uri="{FF2B5EF4-FFF2-40B4-BE49-F238E27FC236}">
                <a16:creationId xmlns:a16="http://schemas.microsoft.com/office/drawing/2014/main" id="{115D88AF-7D2A-CCCD-AF6F-964ED001477A}"/>
              </a:ext>
            </a:extLst>
          </p:cNvPr>
          <p:cNvSpPr/>
          <p:nvPr/>
        </p:nvSpPr>
        <p:spPr>
          <a:xfrm>
            <a:off x="6008536" y="6309547"/>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bg1"/>
                </a:solidFill>
                <a:latin typeface="Verdana"/>
              </a:rPr>
              <a:t>3</a:t>
            </a:r>
          </a:p>
        </p:txBody>
      </p:sp>
      <p:sp>
        <p:nvSpPr>
          <p:cNvPr id="8" name="Abgerundetes Rechteck 10">
            <a:extLst>
              <a:ext uri="{FF2B5EF4-FFF2-40B4-BE49-F238E27FC236}">
                <a16:creationId xmlns:a16="http://schemas.microsoft.com/office/drawing/2014/main" id="{2F22F050-E727-B14D-AC2E-2967B97EE42D}"/>
              </a:ext>
            </a:extLst>
          </p:cNvPr>
          <p:cNvSpPr/>
          <p:nvPr/>
        </p:nvSpPr>
        <p:spPr>
          <a:xfrm>
            <a:off x="5791657"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rgbClr val="000000"/>
                </a:solidFill>
                <a:latin typeface="Verdana"/>
              </a:rPr>
              <a:t>2</a:t>
            </a:r>
          </a:p>
        </p:txBody>
      </p:sp>
      <p:sp>
        <p:nvSpPr>
          <p:cNvPr id="9" name="Abgerundetes Rechteck 16">
            <a:extLst>
              <a:ext uri="{FF2B5EF4-FFF2-40B4-BE49-F238E27FC236}">
                <a16:creationId xmlns:a16="http://schemas.microsoft.com/office/drawing/2014/main" id="{3E5C95D2-2503-81C2-8A96-1A1D22F69A85}"/>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1" name="Abgerundetes Rechteck 17">
            <a:extLst>
              <a:ext uri="{FF2B5EF4-FFF2-40B4-BE49-F238E27FC236}">
                <a16:creationId xmlns:a16="http://schemas.microsoft.com/office/drawing/2014/main" id="{018429D6-2A1A-F4B4-4937-B935378BD491}"/>
              </a:ext>
            </a:extLst>
          </p:cNvPr>
          <p:cNvSpPr/>
          <p:nvPr/>
        </p:nvSpPr>
        <p:spPr>
          <a:xfrm>
            <a:off x="6442294"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Tree>
    <p:extLst>
      <p:ext uri="{BB962C8B-B14F-4D97-AF65-F5344CB8AC3E}">
        <p14:creationId xmlns:p14="http://schemas.microsoft.com/office/powerpoint/2010/main" val="517164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Methodology of Sentiment Analysis</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All the Sentiments…</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Verdana"/>
                <a:ea typeface="+mn-ea"/>
                <a:cs typeface="+mn-cs"/>
              </a:rPr>
              <a:t>Sentiment </a:t>
            </a:r>
            <a:r>
              <a:rPr lang="en-US" sz="2000" b="1">
                <a:solidFill>
                  <a:srgbClr val="FFFFFF"/>
                </a:solidFill>
                <a:latin typeface="Verdana"/>
              </a:rPr>
              <a:t>is measured across 3 Dimensions</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2" y="228600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Tone</a:t>
            </a: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4376874" y="228335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Constraining Language</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1" y="2936686"/>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Simple approach to sentiment with a financial twist</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4376874" y="2931387"/>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AU" sz="1400" b="1" i="0" u="none" strike="noStrike" kern="1200" cap="none" spc="0" normalizeH="0" baseline="0" noProof="0">
                <a:ln>
                  <a:noFill/>
                </a:ln>
                <a:solidFill>
                  <a:srgbClr val="002350"/>
                </a:solidFill>
                <a:effectLst/>
                <a:uLnTx/>
                <a:uFillTx/>
                <a:latin typeface="Verdana"/>
                <a:ea typeface="+mn-ea"/>
                <a:cs typeface="+mn-cs"/>
              </a:rPr>
              <a:t>Sentiments are </a:t>
            </a:r>
            <a:r>
              <a:rPr lang="en-AU" sz="1400" b="1">
                <a:solidFill>
                  <a:srgbClr val="002350"/>
                </a:solidFill>
                <a:latin typeface="Verdana"/>
              </a:rPr>
              <a:t>reoriented in their goal “function”</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3F5F4ADD-DE6E-BB22-0F51-09B2110DA4E9}"/>
              </a:ext>
            </a:extLst>
          </p:cNvPr>
          <p:cNvCxnSpPr>
            <a:cxnSpLocks/>
          </p:cNvCxnSpPr>
          <p:nvPr/>
        </p:nvCxnSpPr>
        <p:spPr>
          <a:xfrm>
            <a:off x="747704" y="3659447"/>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1847553"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a:cxnSpLocks/>
          </p:cNvCxnSpPr>
          <p:nvPr/>
        </p:nvCxnSpPr>
        <p:spPr>
          <a:xfrm>
            <a:off x="4499302" y="365944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Dreieck 12">
            <a:extLst>
              <a:ext uri="{FF2B5EF4-FFF2-40B4-BE49-F238E27FC236}">
                <a16:creationId xmlns:a16="http://schemas.microsoft.com/office/drawing/2014/main" id="{3569EBF4-1821-67D4-3447-44B7F58CCF87}"/>
              </a:ext>
            </a:extLst>
          </p:cNvPr>
          <p:cNvSpPr/>
          <p:nvPr/>
        </p:nvSpPr>
        <p:spPr>
          <a:xfrm rot="10800000">
            <a:off x="5618934"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16" name="Oval 15">
            <a:extLst>
              <a:ext uri="{FF2B5EF4-FFF2-40B4-BE49-F238E27FC236}">
                <a16:creationId xmlns:a16="http://schemas.microsoft.com/office/drawing/2014/main" id="{DE7996C6-E8F7-20FF-82AF-B3D69BCC6B67}"/>
              </a:ext>
            </a:extLst>
          </p:cNvPr>
          <p:cNvSpPr/>
          <p:nvPr/>
        </p:nvSpPr>
        <p:spPr>
          <a:xfrm>
            <a:off x="1793327" y="4121502"/>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37" name="Textfeld 36">
            <a:extLst>
              <a:ext uri="{FF2B5EF4-FFF2-40B4-BE49-F238E27FC236}">
                <a16:creationId xmlns:a16="http://schemas.microsoft.com/office/drawing/2014/main" id="{5698280E-0C94-1523-D75A-A257AC10294E}"/>
              </a:ext>
            </a:extLst>
          </p:cNvPr>
          <p:cNvSpPr txBox="1"/>
          <p:nvPr/>
        </p:nvSpPr>
        <p:spPr>
          <a:xfrm>
            <a:off x="990012" y="5440417"/>
            <a:ext cx="2686630"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300" b="1" i="0" u="none" strike="noStrike" kern="1200" cap="none" spc="0" normalizeH="0" baseline="0" noProof="0">
                <a:ln>
                  <a:noFill/>
                </a:ln>
                <a:solidFill>
                  <a:srgbClr val="000000"/>
                </a:solidFill>
                <a:effectLst/>
                <a:uLnTx/>
                <a:uFillTx/>
                <a:latin typeface="Verdana"/>
              </a:rPr>
              <a:t>Expansion of Lexicon</a:t>
            </a:r>
            <a:r>
              <a:rPr kumimoji="0" lang="de-DE" sz="1300" i="0" u="none" strike="noStrike" kern="1200" cap="none" spc="0" normalizeH="0" baseline="0" noProof="0">
                <a:ln>
                  <a:noFill/>
                </a:ln>
                <a:solidFill>
                  <a:srgbClr val="000000"/>
                </a:solidFill>
                <a:effectLst/>
                <a:uLnTx/>
                <a:uFillTx/>
                <a:latin typeface="Verdana"/>
              </a:rPr>
              <a:t> with terms in </a:t>
            </a:r>
            <a:r>
              <a:rPr lang="de-DE" sz="1300">
                <a:solidFill>
                  <a:srgbClr val="000000"/>
                </a:solidFill>
                <a:latin typeface="Verdana"/>
              </a:rPr>
              <a:t>Finance as proposed by </a:t>
            </a:r>
            <a:endParaRPr kumimoji="0" lang="de-DE" sz="1300" b="1" i="0" u="none" strike="noStrike" kern="1200" cap="none" spc="0" normalizeH="0" baseline="0" noProof="0">
              <a:ln>
                <a:noFill/>
              </a:ln>
              <a:solidFill>
                <a:srgbClr val="000000"/>
              </a:solidFill>
              <a:effectLst/>
              <a:uLnTx/>
              <a:uFillTx/>
              <a:latin typeface="Verdana"/>
            </a:endParaRPr>
          </a:p>
        </p:txBody>
      </p:sp>
      <p:sp>
        <p:nvSpPr>
          <p:cNvPr id="38" name="Textfeld 37">
            <a:extLst>
              <a:ext uri="{FF2B5EF4-FFF2-40B4-BE49-F238E27FC236}">
                <a16:creationId xmlns:a16="http://schemas.microsoft.com/office/drawing/2014/main" id="{E9DC0B20-D992-6D9E-41DF-E383A38BFCE1}"/>
              </a:ext>
            </a:extLst>
          </p:cNvPr>
          <p:cNvSpPr txBox="1"/>
          <p:nvPr/>
        </p:nvSpPr>
        <p:spPr>
          <a:xfrm>
            <a:off x="4499301" y="3938773"/>
            <a:ext cx="326988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Heuristics-adjusted</a:t>
            </a:r>
            <a:r>
              <a:rPr kumimoji="0" lang="de-DE" sz="1400" b="0" strike="noStrike" kern="1200" cap="none" spc="0" normalizeH="0" baseline="0" noProof="0">
                <a:ln>
                  <a:noFill/>
                </a:ln>
                <a:solidFill>
                  <a:srgbClr val="000000"/>
                </a:solidFill>
                <a:effectLst/>
                <a:uLnTx/>
                <a:uFillTx/>
                <a:latin typeface="Verdana"/>
                <a:ea typeface="+mn-ea"/>
                <a:cs typeface="+mn-cs"/>
              </a:rPr>
              <a:t> means the whole lexicon needs to be reoriented in its constituents‘ ratings</a:t>
            </a:r>
          </a:p>
        </p:txBody>
      </p:sp>
      <p:sp>
        <p:nvSpPr>
          <p:cNvPr id="20" name="Abgerundetes Rechteck 6">
            <a:extLst>
              <a:ext uri="{FF2B5EF4-FFF2-40B4-BE49-F238E27FC236}">
                <a16:creationId xmlns:a16="http://schemas.microsoft.com/office/drawing/2014/main" id="{822AD3E6-319D-3FFC-06AF-22F7D06B493F}"/>
              </a:ext>
            </a:extLst>
          </p:cNvPr>
          <p:cNvSpPr/>
          <p:nvPr/>
        </p:nvSpPr>
        <p:spPr>
          <a:xfrm>
            <a:off x="8139922" y="228335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Uncertain Language</a:t>
            </a:r>
          </a:p>
        </p:txBody>
      </p:sp>
      <p:sp>
        <p:nvSpPr>
          <p:cNvPr id="21" name="Abgerundetes Rechteck 8">
            <a:extLst>
              <a:ext uri="{FF2B5EF4-FFF2-40B4-BE49-F238E27FC236}">
                <a16:creationId xmlns:a16="http://schemas.microsoft.com/office/drawing/2014/main" id="{AD90A5C2-C9FD-4054-FCD6-CD14C41352C0}"/>
              </a:ext>
            </a:extLst>
          </p:cNvPr>
          <p:cNvSpPr/>
          <p:nvPr/>
        </p:nvSpPr>
        <p:spPr>
          <a:xfrm>
            <a:off x="8139922" y="2931387"/>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AU" sz="1400" b="1" i="0" u="none" strike="noStrike" kern="1200" cap="none" spc="0" normalizeH="0" baseline="0" noProof="0">
                <a:ln>
                  <a:noFill/>
                </a:ln>
                <a:solidFill>
                  <a:srgbClr val="002350"/>
                </a:solidFill>
                <a:effectLst/>
                <a:uLnTx/>
                <a:uFillTx/>
                <a:latin typeface="Verdana"/>
                <a:ea typeface="+mn-ea"/>
                <a:cs typeface="+mn-cs"/>
              </a:rPr>
              <a:t>Question: How will markets react to uncertainty?</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22" name="Gerade Verbindung 11">
            <a:extLst>
              <a:ext uri="{FF2B5EF4-FFF2-40B4-BE49-F238E27FC236}">
                <a16:creationId xmlns:a16="http://schemas.microsoft.com/office/drawing/2014/main" id="{91FA298A-5204-6BB1-5C55-66EC8E1A2AA0}"/>
              </a:ext>
            </a:extLst>
          </p:cNvPr>
          <p:cNvCxnSpPr>
            <a:cxnSpLocks/>
          </p:cNvCxnSpPr>
          <p:nvPr/>
        </p:nvCxnSpPr>
        <p:spPr>
          <a:xfrm>
            <a:off x="8262350" y="365944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3" name="Picture 32" descr="A black background with a black square&#10;&#10;Description automatically generated with medium confidence">
            <a:extLst>
              <a:ext uri="{FF2B5EF4-FFF2-40B4-BE49-F238E27FC236}">
                <a16:creationId xmlns:a16="http://schemas.microsoft.com/office/drawing/2014/main" id="{2C177011-838A-7D5F-5511-3398506B6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6198" y="4321520"/>
            <a:ext cx="644588" cy="644588"/>
          </a:xfrm>
          <a:prstGeom prst="rect">
            <a:avLst/>
          </a:prstGeom>
        </p:spPr>
      </p:pic>
      <p:sp>
        <p:nvSpPr>
          <p:cNvPr id="34" name="Geschweifte Klammer rechts 27">
            <a:extLst>
              <a:ext uri="{FF2B5EF4-FFF2-40B4-BE49-F238E27FC236}">
                <a16:creationId xmlns:a16="http://schemas.microsoft.com/office/drawing/2014/main" id="{73099486-3F64-9A8F-9D7D-E26D0BB4253B}"/>
              </a:ext>
            </a:extLst>
          </p:cNvPr>
          <p:cNvSpPr/>
          <p:nvPr/>
        </p:nvSpPr>
        <p:spPr>
          <a:xfrm rot="5400000">
            <a:off x="6044964" y="3314299"/>
            <a:ext cx="178560" cy="3269888"/>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5" name="Textfeld 37">
            <a:extLst>
              <a:ext uri="{FF2B5EF4-FFF2-40B4-BE49-F238E27FC236}">
                <a16:creationId xmlns:a16="http://schemas.microsoft.com/office/drawing/2014/main" id="{117B43FD-53FB-4A63-9A5B-8A5624E5E8AA}"/>
              </a:ext>
            </a:extLst>
          </p:cNvPr>
          <p:cNvSpPr txBox="1"/>
          <p:nvPr/>
        </p:nvSpPr>
        <p:spPr>
          <a:xfrm>
            <a:off x="4499300" y="5038552"/>
            <a:ext cx="3269888"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Our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strike="noStrike" kern="1200" cap="none" spc="0" normalizeH="0" baseline="0" noProof="0">
                <a:ln>
                  <a:noFill/>
                </a:ln>
                <a:solidFill>
                  <a:srgbClr val="000000"/>
                </a:solidFill>
                <a:effectLst/>
                <a:uLnTx/>
                <a:uFillTx/>
                <a:latin typeface="Verdana"/>
                <a:ea typeface="+mn-ea"/>
                <a:cs typeface="+mn-cs"/>
              </a:rPr>
              <a:t>Reformulating Lexicon is infeasible </a:t>
            </a:r>
            <a:r>
              <a:rPr kumimoji="0" lang="de-DE" sz="1400" b="0"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 </a:t>
            </a:r>
            <a:r>
              <a:rPr kumimoji="0" lang="de-DE" sz="1400" b="1"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weigh the heuristic factors down </a:t>
            </a:r>
            <a:r>
              <a:rPr kumimoji="0" lang="de-DE" sz="1400" b="0"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and </a:t>
            </a:r>
            <a:r>
              <a:rPr kumimoji="0" lang="de-DE" sz="1400" b="1"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expand lexicon by Constraining words</a:t>
            </a:r>
            <a:endParaRPr kumimoji="0" lang="de-DE" sz="1400" b="1" strike="noStrike" kern="1200" cap="none" spc="0" normalizeH="0" baseline="0" noProof="0">
              <a:ln>
                <a:noFill/>
              </a:ln>
              <a:solidFill>
                <a:srgbClr val="000000"/>
              </a:solidFill>
              <a:effectLst/>
              <a:uLnTx/>
              <a:uFillTx/>
              <a:latin typeface="Verdana"/>
              <a:ea typeface="+mn-ea"/>
              <a:cs typeface="+mn-cs"/>
            </a:endParaRPr>
          </a:p>
        </p:txBody>
      </p:sp>
      <p:sp>
        <p:nvSpPr>
          <p:cNvPr id="39" name="TextBox 38">
            <a:extLst>
              <a:ext uri="{FF2B5EF4-FFF2-40B4-BE49-F238E27FC236}">
                <a16:creationId xmlns:a16="http://schemas.microsoft.com/office/drawing/2014/main" id="{8C9463A4-8084-9CA2-B424-8C46F4797BC3}"/>
              </a:ext>
            </a:extLst>
          </p:cNvPr>
          <p:cNvSpPr txBox="1"/>
          <p:nvPr/>
        </p:nvSpPr>
        <p:spPr>
          <a:xfrm>
            <a:off x="9643564" y="5332791"/>
            <a:ext cx="1086662" cy="306467"/>
          </a:xfrm>
          <a:prstGeom prst="roundRect">
            <a:avLst/>
          </a:prstGeom>
          <a:noFill/>
          <a:ln>
            <a:solidFill>
              <a:srgbClr val="4B2582"/>
            </a:solidFill>
          </a:ln>
        </p:spPr>
        <p:txBody>
          <a:bodyPr wrap="square" rtlCol="0">
            <a:spAutoFit/>
          </a:bodyPr>
          <a:lstStyle/>
          <a:p>
            <a:pPr algn="ctr"/>
            <a:r>
              <a:rPr lang="en-US" sz="1200" b="1"/>
              <a:t>“could”</a:t>
            </a:r>
          </a:p>
        </p:txBody>
      </p:sp>
      <p:sp>
        <p:nvSpPr>
          <p:cNvPr id="40" name="TextBox 39">
            <a:extLst>
              <a:ext uri="{FF2B5EF4-FFF2-40B4-BE49-F238E27FC236}">
                <a16:creationId xmlns:a16="http://schemas.microsoft.com/office/drawing/2014/main" id="{5C908C28-8B1C-C14A-D1C0-D82CF4742BFD}"/>
              </a:ext>
            </a:extLst>
          </p:cNvPr>
          <p:cNvSpPr txBox="1"/>
          <p:nvPr/>
        </p:nvSpPr>
        <p:spPr>
          <a:xfrm>
            <a:off x="8348412" y="5332792"/>
            <a:ext cx="1086662" cy="306467"/>
          </a:xfrm>
          <a:prstGeom prst="roundRect">
            <a:avLst/>
          </a:prstGeom>
          <a:noFill/>
          <a:ln>
            <a:solidFill>
              <a:srgbClr val="4B2582"/>
            </a:solidFill>
          </a:ln>
        </p:spPr>
        <p:txBody>
          <a:bodyPr wrap="square" rtlCol="0">
            <a:spAutoFit/>
          </a:bodyPr>
          <a:lstStyle/>
          <a:p>
            <a:pPr algn="ctr"/>
            <a:r>
              <a:rPr lang="en-US" sz="1200" b="1"/>
              <a:t>“perhaps”</a:t>
            </a:r>
          </a:p>
        </p:txBody>
      </p:sp>
      <p:sp>
        <p:nvSpPr>
          <p:cNvPr id="41" name="TextBox 40">
            <a:extLst>
              <a:ext uri="{FF2B5EF4-FFF2-40B4-BE49-F238E27FC236}">
                <a16:creationId xmlns:a16="http://schemas.microsoft.com/office/drawing/2014/main" id="{BFFD3948-76D0-06E1-CF22-268E4A4978B5}"/>
              </a:ext>
            </a:extLst>
          </p:cNvPr>
          <p:cNvSpPr txBox="1"/>
          <p:nvPr/>
        </p:nvSpPr>
        <p:spPr>
          <a:xfrm>
            <a:off x="9006088" y="5775239"/>
            <a:ext cx="1086662" cy="306467"/>
          </a:xfrm>
          <a:prstGeom prst="roundRect">
            <a:avLst/>
          </a:prstGeom>
          <a:noFill/>
          <a:ln>
            <a:solidFill>
              <a:srgbClr val="4B2582"/>
            </a:solidFill>
          </a:ln>
        </p:spPr>
        <p:txBody>
          <a:bodyPr wrap="square" rtlCol="0">
            <a:spAutoFit/>
          </a:bodyPr>
          <a:lstStyle/>
          <a:p>
            <a:pPr algn="ctr"/>
            <a:r>
              <a:rPr lang="en-US" sz="1200" b="1"/>
              <a:t>“would”</a:t>
            </a:r>
          </a:p>
        </p:txBody>
      </p:sp>
      <p:sp>
        <p:nvSpPr>
          <p:cNvPr id="42" name="Textfeld 37">
            <a:extLst>
              <a:ext uri="{FF2B5EF4-FFF2-40B4-BE49-F238E27FC236}">
                <a16:creationId xmlns:a16="http://schemas.microsoft.com/office/drawing/2014/main" id="{E768E363-0878-9835-6D5D-B06A61F9398B}"/>
              </a:ext>
            </a:extLst>
          </p:cNvPr>
          <p:cNvSpPr txBox="1"/>
          <p:nvPr/>
        </p:nvSpPr>
        <p:spPr>
          <a:xfrm>
            <a:off x="8256567" y="3811815"/>
            <a:ext cx="3269888"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VADER </a:t>
            </a:r>
            <a:r>
              <a:rPr kumimoji="0" lang="de-DE" sz="1400" strike="noStrike" kern="1200" cap="none" spc="0" normalizeH="0" baseline="0" noProof="0">
                <a:ln>
                  <a:noFill/>
                </a:ln>
                <a:solidFill>
                  <a:srgbClr val="000000"/>
                </a:solidFill>
                <a:effectLst/>
                <a:uLnTx/>
                <a:uFillTx/>
                <a:latin typeface="Verdana"/>
                <a:ea typeface="+mn-ea"/>
                <a:cs typeface="+mn-cs"/>
              </a:rPr>
              <a:t>takes on values from -4 to 4, respectively, to account for intensity – we include our „Uncertain“ words with an intensity of 2 into the VADER lexicon</a:t>
            </a:r>
            <a:endParaRPr kumimoji="0" lang="de-DE" sz="1400" b="0" strike="noStrike" kern="1200" cap="none" spc="0" normalizeH="0" baseline="0" noProof="0">
              <a:ln>
                <a:noFill/>
              </a:ln>
              <a:solidFill>
                <a:srgbClr val="000000"/>
              </a:solidFill>
              <a:effectLst/>
              <a:uLnTx/>
              <a:uFillTx/>
              <a:latin typeface="Verdana"/>
              <a:ea typeface="+mn-ea"/>
              <a:cs typeface="+mn-cs"/>
            </a:endParaRPr>
          </a:p>
        </p:txBody>
      </p:sp>
      <p:sp>
        <p:nvSpPr>
          <p:cNvPr id="43" name="TextBox 42">
            <a:extLst>
              <a:ext uri="{FF2B5EF4-FFF2-40B4-BE49-F238E27FC236}">
                <a16:creationId xmlns:a16="http://schemas.microsoft.com/office/drawing/2014/main" id="{84AC49EA-661B-3F85-4602-D056EFA99F37}"/>
              </a:ext>
            </a:extLst>
          </p:cNvPr>
          <p:cNvSpPr txBox="1"/>
          <p:nvPr/>
        </p:nvSpPr>
        <p:spPr>
          <a:xfrm>
            <a:off x="10296732" y="5775239"/>
            <a:ext cx="1086662" cy="306467"/>
          </a:xfrm>
          <a:prstGeom prst="roundRect">
            <a:avLst/>
          </a:prstGeom>
          <a:noFill/>
          <a:ln>
            <a:solidFill>
              <a:srgbClr val="4B2582"/>
            </a:solidFill>
          </a:ln>
        </p:spPr>
        <p:txBody>
          <a:bodyPr wrap="square" rtlCol="0">
            <a:spAutoFit/>
          </a:bodyPr>
          <a:lstStyle/>
          <a:p>
            <a:pPr algn="ctr"/>
            <a:r>
              <a:rPr lang="en-US" sz="1200" b="1"/>
              <a:t>“certain”</a:t>
            </a:r>
          </a:p>
        </p:txBody>
      </p:sp>
      <p:cxnSp>
        <p:nvCxnSpPr>
          <p:cNvPr id="45" name="Straight Connector 44">
            <a:extLst>
              <a:ext uri="{FF2B5EF4-FFF2-40B4-BE49-F238E27FC236}">
                <a16:creationId xmlns:a16="http://schemas.microsoft.com/office/drawing/2014/main" id="{6BE374DD-0767-14C4-35F1-F10980D2C932}"/>
              </a:ext>
            </a:extLst>
          </p:cNvPr>
          <p:cNvCxnSpPr/>
          <p:nvPr/>
        </p:nvCxnSpPr>
        <p:spPr>
          <a:xfrm flipH="1" flipV="1">
            <a:off x="10296732" y="5744202"/>
            <a:ext cx="1086662" cy="3576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11">
            <a:extLst>
              <a:ext uri="{FF2B5EF4-FFF2-40B4-BE49-F238E27FC236}">
                <a16:creationId xmlns:a16="http://schemas.microsoft.com/office/drawing/2014/main" id="{0B89B063-5C32-70C3-B3D4-3C434EFC7A98}"/>
              </a:ext>
            </a:extLst>
          </p:cNvPr>
          <p:cNvCxnSpPr>
            <a:cxnSpLocks/>
          </p:cNvCxnSpPr>
          <p:nvPr/>
        </p:nvCxnSpPr>
        <p:spPr>
          <a:xfrm>
            <a:off x="8262350" y="519865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Abgerundetes Rechteck 1">
            <a:extLst>
              <a:ext uri="{FF2B5EF4-FFF2-40B4-BE49-F238E27FC236}">
                <a16:creationId xmlns:a16="http://schemas.microsoft.com/office/drawing/2014/main" id="{898CB252-E310-CA24-84B4-DD3BB187021B}"/>
              </a:ext>
            </a:extLst>
          </p:cNvPr>
          <p:cNvSpPr/>
          <p:nvPr/>
        </p:nvSpPr>
        <p:spPr>
          <a:xfrm>
            <a:off x="6222879" y="6432644"/>
            <a:ext cx="180000" cy="180000"/>
          </a:xfrm>
          <a:prstGeom prst="roundRect">
            <a:avLst/>
          </a:prstGeom>
          <a:solidFill>
            <a:srgbClr val="4B258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4</a:t>
            </a:r>
          </a:p>
        </p:txBody>
      </p:sp>
      <p:sp>
        <p:nvSpPr>
          <p:cNvPr id="14" name="Abgerundetes Rechteck 9">
            <a:extLst>
              <a:ext uri="{FF2B5EF4-FFF2-40B4-BE49-F238E27FC236}">
                <a16:creationId xmlns:a16="http://schemas.microsoft.com/office/drawing/2014/main" id="{BC9D6378-AEA0-58AC-17EB-406C8CC1BF98}"/>
              </a:ext>
            </a:extLst>
          </p:cNvPr>
          <p:cNvSpPr/>
          <p:nvPr/>
        </p:nvSpPr>
        <p:spPr>
          <a:xfrm>
            <a:off x="6006000" y="6432644"/>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5" name="Abgerundetes Rechteck 10">
            <a:extLst>
              <a:ext uri="{FF2B5EF4-FFF2-40B4-BE49-F238E27FC236}">
                <a16:creationId xmlns:a16="http://schemas.microsoft.com/office/drawing/2014/main" id="{60013882-123B-0E0C-4D14-6B0D560D85B3}"/>
              </a:ext>
            </a:extLst>
          </p:cNvPr>
          <p:cNvSpPr/>
          <p:nvPr/>
        </p:nvSpPr>
        <p:spPr>
          <a:xfrm>
            <a:off x="5789121" y="6432644"/>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17" name="Abgerundetes Rechteck 16">
            <a:extLst>
              <a:ext uri="{FF2B5EF4-FFF2-40B4-BE49-F238E27FC236}">
                <a16:creationId xmlns:a16="http://schemas.microsoft.com/office/drawing/2014/main" id="{BBDE4F7F-A080-4522-E98A-CAF17B90680D}"/>
              </a:ext>
            </a:extLst>
          </p:cNvPr>
          <p:cNvSpPr/>
          <p:nvPr/>
        </p:nvSpPr>
        <p:spPr>
          <a:xfrm>
            <a:off x="5572242" y="6432644"/>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9649DAB3-0B29-B9A7-621F-107704CF18E7}"/>
              </a:ext>
            </a:extLst>
          </p:cNvPr>
          <p:cNvSpPr/>
          <p:nvPr/>
        </p:nvSpPr>
        <p:spPr>
          <a:xfrm>
            <a:off x="6439758" y="6432644"/>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5</a:t>
            </a:r>
          </a:p>
        </p:txBody>
      </p:sp>
    </p:spTree>
    <p:extLst>
      <p:ext uri="{BB962C8B-B14F-4D97-AF65-F5344CB8AC3E}">
        <p14:creationId xmlns:p14="http://schemas.microsoft.com/office/powerpoint/2010/main" val="27654943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3 Sentiment Channels</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All the Sentiments…</a:t>
            </a:r>
          </a:p>
        </p:txBody>
      </p:sp>
      <p:pic>
        <p:nvPicPr>
          <p:cNvPr id="15" name="Picture 14">
            <a:extLst>
              <a:ext uri="{FF2B5EF4-FFF2-40B4-BE49-F238E27FC236}">
                <a16:creationId xmlns:a16="http://schemas.microsoft.com/office/drawing/2014/main" id="{23278358-C99E-C9DA-FB28-C6410E41C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23" y="1485786"/>
            <a:ext cx="8908025" cy="4588982"/>
          </a:xfrm>
          <a:prstGeom prst="rect">
            <a:avLst/>
          </a:prstGeom>
        </p:spPr>
      </p:pic>
      <p:pic>
        <p:nvPicPr>
          <p:cNvPr id="5" name="Picture 4">
            <a:extLst>
              <a:ext uri="{FF2B5EF4-FFF2-40B4-BE49-F238E27FC236}">
                <a16:creationId xmlns:a16="http://schemas.microsoft.com/office/drawing/2014/main" id="{A6B46F1D-5031-AFB3-ECD3-F551D30AB65F}"/>
              </a:ext>
            </a:extLst>
          </p:cNvPr>
          <p:cNvPicPr>
            <a:picLocks noChangeAspect="1"/>
          </p:cNvPicPr>
          <p:nvPr/>
        </p:nvPicPr>
        <p:blipFill>
          <a:blip r:embed="rId4"/>
          <a:stretch>
            <a:fillRect/>
          </a:stretch>
        </p:blipFill>
        <p:spPr>
          <a:xfrm>
            <a:off x="9500134" y="1692455"/>
            <a:ext cx="2535395" cy="2515751"/>
          </a:xfrm>
          <a:prstGeom prst="rect">
            <a:avLst/>
          </a:prstGeom>
        </p:spPr>
      </p:pic>
      <p:sp>
        <p:nvSpPr>
          <p:cNvPr id="2" name="Abgerundetes Rechteck 1">
            <a:extLst>
              <a:ext uri="{FF2B5EF4-FFF2-40B4-BE49-F238E27FC236}">
                <a16:creationId xmlns:a16="http://schemas.microsoft.com/office/drawing/2014/main" id="{F60191AF-EB31-DCE2-7B45-BE330A71296A}"/>
              </a:ext>
            </a:extLst>
          </p:cNvPr>
          <p:cNvSpPr/>
          <p:nvPr/>
        </p:nvSpPr>
        <p:spPr>
          <a:xfrm>
            <a:off x="6225415" y="6309547"/>
            <a:ext cx="180000" cy="180000"/>
          </a:xfrm>
          <a:prstGeom prst="roundRect">
            <a:avLst/>
          </a:prstGeom>
          <a:solidFill>
            <a:srgbClr val="4B258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4</a:t>
            </a:r>
          </a:p>
        </p:txBody>
      </p:sp>
      <p:sp>
        <p:nvSpPr>
          <p:cNvPr id="6" name="Abgerundetes Rechteck 9">
            <a:extLst>
              <a:ext uri="{FF2B5EF4-FFF2-40B4-BE49-F238E27FC236}">
                <a16:creationId xmlns:a16="http://schemas.microsoft.com/office/drawing/2014/main" id="{466047E1-4AAE-B023-9F76-044E8D6B756C}"/>
              </a:ext>
            </a:extLst>
          </p:cNvPr>
          <p:cNvSpPr/>
          <p:nvPr/>
        </p:nvSpPr>
        <p:spPr>
          <a:xfrm>
            <a:off x="6008536" y="6309547"/>
            <a:ext cx="180000" cy="180000"/>
          </a:xfrm>
          <a:prstGeom prst="roundRect">
            <a:avLst/>
          </a:prstGeom>
          <a:solidFill>
            <a:schemeClr val="accent6"/>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7" name="Abgerundetes Rechteck 10">
            <a:extLst>
              <a:ext uri="{FF2B5EF4-FFF2-40B4-BE49-F238E27FC236}">
                <a16:creationId xmlns:a16="http://schemas.microsoft.com/office/drawing/2014/main" id="{D0451A59-67C1-42BF-2B33-839689C2ED58}"/>
              </a:ext>
            </a:extLst>
          </p:cNvPr>
          <p:cNvSpPr/>
          <p:nvPr/>
        </p:nvSpPr>
        <p:spPr>
          <a:xfrm>
            <a:off x="5791657"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8" name="Abgerundetes Rechteck 16">
            <a:extLst>
              <a:ext uri="{FF2B5EF4-FFF2-40B4-BE49-F238E27FC236}">
                <a16:creationId xmlns:a16="http://schemas.microsoft.com/office/drawing/2014/main" id="{307845F0-5640-7FAA-0F43-AF1348649077}"/>
              </a:ext>
            </a:extLst>
          </p:cNvPr>
          <p:cNvSpPr/>
          <p:nvPr/>
        </p:nvSpPr>
        <p:spPr>
          <a:xfrm>
            <a:off x="5574778"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1</a:t>
            </a:r>
          </a:p>
        </p:txBody>
      </p:sp>
      <p:sp>
        <p:nvSpPr>
          <p:cNvPr id="9" name="Abgerundetes Rechteck 17">
            <a:extLst>
              <a:ext uri="{FF2B5EF4-FFF2-40B4-BE49-F238E27FC236}">
                <a16:creationId xmlns:a16="http://schemas.microsoft.com/office/drawing/2014/main" id="{F49E82BE-DAA0-DB5A-B909-44C93B6E0588}"/>
              </a:ext>
            </a:extLst>
          </p:cNvPr>
          <p:cNvSpPr/>
          <p:nvPr/>
        </p:nvSpPr>
        <p:spPr>
          <a:xfrm>
            <a:off x="6442294" y="6309547"/>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5</a:t>
            </a:r>
          </a:p>
        </p:txBody>
      </p:sp>
      <p:pic>
        <p:nvPicPr>
          <p:cNvPr id="11" name="Picture 10">
            <a:extLst>
              <a:ext uri="{FF2B5EF4-FFF2-40B4-BE49-F238E27FC236}">
                <a16:creationId xmlns:a16="http://schemas.microsoft.com/office/drawing/2014/main" id="{DD426C1C-25CC-D69B-DDB6-9770BD8FD201}"/>
              </a:ext>
            </a:extLst>
          </p:cNvPr>
          <p:cNvPicPr>
            <a:picLocks noChangeAspect="1"/>
          </p:cNvPicPr>
          <p:nvPr/>
        </p:nvPicPr>
        <p:blipFill>
          <a:blip r:embed="rId5"/>
          <a:stretch>
            <a:fillRect/>
          </a:stretch>
        </p:blipFill>
        <p:spPr>
          <a:xfrm>
            <a:off x="9311148" y="4208206"/>
            <a:ext cx="2724382" cy="1226144"/>
          </a:xfrm>
          <a:prstGeom prst="rect">
            <a:avLst/>
          </a:prstGeom>
        </p:spPr>
      </p:pic>
      <p:sp>
        <p:nvSpPr>
          <p:cNvPr id="12" name="TextBox 11">
            <a:extLst>
              <a:ext uri="{FF2B5EF4-FFF2-40B4-BE49-F238E27FC236}">
                <a16:creationId xmlns:a16="http://schemas.microsoft.com/office/drawing/2014/main" id="{84738286-4359-971F-7393-1E2A9DE0A8F2}"/>
              </a:ext>
            </a:extLst>
          </p:cNvPr>
          <p:cNvSpPr txBox="1"/>
          <p:nvPr/>
        </p:nvSpPr>
        <p:spPr>
          <a:xfrm>
            <a:off x="3050458" y="3246792"/>
            <a:ext cx="6100916" cy="369332"/>
          </a:xfrm>
          <a:prstGeom prst="rect">
            <a:avLst/>
          </a:prstGeom>
          <a:noFill/>
        </p:spPr>
        <p:txBody>
          <a:bodyPr wrap="square">
            <a:spAutoFit/>
          </a:bodyPr>
          <a:lstStyle/>
          <a:p>
            <a:r>
              <a:rPr lang="en-US"/>
              <a:t>IR</a:t>
            </a:r>
          </a:p>
        </p:txBody>
      </p:sp>
    </p:spTree>
    <p:extLst>
      <p:ext uri="{BB962C8B-B14F-4D97-AF65-F5344CB8AC3E}">
        <p14:creationId xmlns:p14="http://schemas.microsoft.com/office/powerpoint/2010/main" val="1273019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02E7F11-5C69-4262-541E-C9E6ED319AF5}"/>
              </a:ext>
            </a:extLst>
          </p:cNvPr>
          <p:cNvSpPr txBox="1"/>
          <p:nvPr/>
        </p:nvSpPr>
        <p:spPr>
          <a:xfrm>
            <a:off x="609600" y="5599700"/>
            <a:ext cx="11010163" cy="820864"/>
          </a:xfrm>
          <a:prstGeom prst="roundRect">
            <a:avLst/>
          </a:prstGeom>
          <a:noFill/>
          <a:ln>
            <a:solidFill>
              <a:srgbClr val="4B2582"/>
            </a:solidFill>
          </a:ln>
        </p:spPr>
        <p:txBody>
          <a:bodyPr wrap="square" rtlCol="0" anchor="ctr">
            <a:spAutoFit/>
          </a:bodyPr>
          <a:lstStyle/>
          <a:p>
            <a:pPr algn="ctr"/>
            <a:endParaRPr lang="en-US" sz="1200" b="1"/>
          </a:p>
        </p:txBody>
      </p:sp>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Event study setup </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General Approach</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do Stocks react to Fed Sentiment?</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An</a:t>
            </a:r>
            <a:r>
              <a:rPr lang="de-DE" sz="1600" b="1">
                <a:solidFill>
                  <a:srgbClr val="002350"/>
                </a:solidFill>
                <a:latin typeface="Verdana"/>
              </a:rPr>
              <a:t>alysis of Abnormal Returns</a:t>
            </a:r>
            <a:endParaRPr kumimoji="0" lang="de-DE" sz="1600" b="1" i="0" u="none" strike="noStrike" kern="1200" cap="none" spc="0" normalizeH="0" baseline="0" noProof="0">
              <a:ln>
                <a:noFill/>
              </a:ln>
              <a:solidFill>
                <a:srgbClr val="002350"/>
              </a:solidFill>
              <a:effectLst/>
              <a:uLnTx/>
              <a:uFillTx/>
              <a:latin typeface="Verdana"/>
              <a:ea typeface="+mn-ea"/>
              <a:cs typeface="+mn-cs"/>
            </a:endParaRP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Specification</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255933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How do we define abnormal returns</a:t>
            </a:r>
            <a:endParaRPr lang="en-US" sz="1400" b="1">
              <a:solidFill>
                <a:srgbClr val="002350"/>
              </a:solidFill>
            </a:endParaRP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Constant Mean Return Model </a:t>
            </a: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a:t>
            </a:r>
            <a:r>
              <a:rPr kumimoji="0" lang="en-US" sz="1400" b="1" i="0" u="none" strike="noStrike" kern="1200" cap="none" spc="0" normalizeH="0" baseline="0" noProof="0" err="1">
                <a:ln>
                  <a:noFill/>
                </a:ln>
                <a:solidFill>
                  <a:srgbClr val="002350"/>
                </a:solidFill>
                <a:effectLst/>
                <a:uLnTx/>
                <a:uFillTx/>
                <a:latin typeface="Verdana"/>
                <a:ea typeface="+mn-ea"/>
                <a:cs typeface="+mn-cs"/>
              </a:rPr>
              <a:t>MacKinlay</a:t>
            </a:r>
            <a:r>
              <a:rPr kumimoji="0" lang="en-US" sz="1400" b="1" i="0" u="none" strike="noStrike" kern="1200" cap="none" spc="0" normalizeH="0" baseline="0" noProof="0">
                <a:ln>
                  <a:noFill/>
                </a:ln>
                <a:solidFill>
                  <a:srgbClr val="002350"/>
                </a:solidFill>
                <a:effectLst/>
                <a:uLnTx/>
                <a:uFillTx/>
                <a:latin typeface="Verdana"/>
                <a:ea typeface="+mn-ea"/>
                <a:cs typeface="+mn-cs"/>
              </a:rPr>
              <a:t>, 1997)</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8"/>
            <a:ext cx="5396399" cy="2559340"/>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What Variables do we use</a:t>
            </a:r>
          </a:p>
          <a:p>
            <a:pPr lvl="0" algn="ctr"/>
            <a:endParaRPr lang="en-US" sz="1400" b="1">
              <a:solidFill>
                <a:srgbClr val="002350"/>
              </a:solidFill>
            </a:endParaRPr>
          </a:p>
          <a:p>
            <a:pPr lvl="0" algn="ctr"/>
            <a:endParaRPr lang="en-US" sz="1400" b="1">
              <a:solidFill>
                <a:srgbClr val="002350"/>
              </a:solidFill>
            </a:endParaRPr>
          </a:p>
          <a:p>
            <a:pPr lvl="0" algn="ctr"/>
            <a:endParaRPr lang="en-US" sz="1400" b="1">
              <a:solidFill>
                <a:srgbClr val="002350"/>
              </a:solidFill>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11441"/>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17380"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Geschweifte Klammer rechts 27">
            <a:extLst>
              <a:ext uri="{FF2B5EF4-FFF2-40B4-BE49-F238E27FC236}">
                <a16:creationId xmlns:a16="http://schemas.microsoft.com/office/drawing/2014/main" id="{5489347D-585C-619B-8102-1BB7B7B1D92B}"/>
              </a:ext>
            </a:extLst>
          </p:cNvPr>
          <p:cNvSpPr/>
          <p:nvPr/>
        </p:nvSpPr>
        <p:spPr>
          <a:xfrm rot="5400000">
            <a:off x="3251030" y="2473876"/>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0" name="Textfeld 36">
            <a:extLst>
              <a:ext uri="{FF2B5EF4-FFF2-40B4-BE49-F238E27FC236}">
                <a16:creationId xmlns:a16="http://schemas.microsoft.com/office/drawing/2014/main" id="{75079D68-F276-E4C2-74B4-77774A30549A}"/>
              </a:ext>
            </a:extLst>
          </p:cNvPr>
          <p:cNvSpPr txBox="1"/>
          <p:nvPr/>
        </p:nvSpPr>
        <p:spPr>
          <a:xfrm>
            <a:off x="836187" y="5073929"/>
            <a:ext cx="49688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Verdana"/>
                <a:ea typeface="+mn-ea"/>
                <a:cs typeface="+mn-cs"/>
              </a:rPr>
              <a:t>Calculate Abnormal returns for t+1 and regress:</a:t>
            </a:r>
            <a:endParaRPr kumimoji="0" lang="de-DE" sz="1200" b="1" i="0" u="none" strike="noStrike" kern="1200" cap="none" spc="0" normalizeH="0" baseline="0" noProof="0">
              <a:ln>
                <a:noFill/>
              </a:ln>
              <a:solidFill>
                <a:srgbClr val="000000"/>
              </a:solidFill>
              <a:effectLst/>
              <a:uLnTx/>
              <a:uFillTx/>
              <a:latin typeface="Verdana"/>
              <a:ea typeface="+mn-ea"/>
              <a:cs typeface="+mn-cs"/>
            </a:endParaRPr>
          </a:p>
        </p:txBody>
      </p:sp>
      <p:sp>
        <p:nvSpPr>
          <p:cNvPr id="17" name="Abgerundetes Rechteck 37">
            <a:extLst>
              <a:ext uri="{FF2B5EF4-FFF2-40B4-BE49-F238E27FC236}">
                <a16:creationId xmlns:a16="http://schemas.microsoft.com/office/drawing/2014/main" id="{E0672D83-6FC0-6F5A-ED35-77E96E2A6973}"/>
              </a:ext>
            </a:extLst>
          </p:cNvPr>
          <p:cNvSpPr/>
          <p:nvPr/>
        </p:nvSpPr>
        <p:spPr>
          <a:xfrm>
            <a:off x="2051825" y="4192421"/>
            <a:ext cx="2520727"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pic>
        <p:nvPicPr>
          <p:cNvPr id="16" name="Picture 15">
            <a:extLst>
              <a:ext uri="{FF2B5EF4-FFF2-40B4-BE49-F238E27FC236}">
                <a16:creationId xmlns:a16="http://schemas.microsoft.com/office/drawing/2014/main" id="{33E0A096-3D14-566C-F7D9-FA001B59CE91}"/>
              </a:ext>
            </a:extLst>
          </p:cNvPr>
          <p:cNvPicPr>
            <a:picLocks noChangeAspect="1"/>
          </p:cNvPicPr>
          <p:nvPr/>
        </p:nvPicPr>
        <p:blipFill>
          <a:blip r:embed="rId3"/>
          <a:stretch>
            <a:fillRect/>
          </a:stretch>
        </p:blipFill>
        <p:spPr>
          <a:xfrm>
            <a:off x="2263668" y="4237604"/>
            <a:ext cx="2097039" cy="623943"/>
          </a:xfrm>
          <a:prstGeom prst="rect">
            <a:avLst/>
          </a:prstGeom>
        </p:spPr>
      </p:pic>
      <p:pic>
        <p:nvPicPr>
          <p:cNvPr id="19" name="Picture 18">
            <a:extLst>
              <a:ext uri="{FF2B5EF4-FFF2-40B4-BE49-F238E27FC236}">
                <a16:creationId xmlns:a16="http://schemas.microsoft.com/office/drawing/2014/main" id="{C9AE155D-76D0-43B8-77FE-DD526F1E7A70}"/>
              </a:ext>
            </a:extLst>
          </p:cNvPr>
          <p:cNvPicPr>
            <a:picLocks noChangeAspect="1"/>
          </p:cNvPicPr>
          <p:nvPr/>
        </p:nvPicPr>
        <p:blipFill>
          <a:blip r:embed="rId4"/>
          <a:stretch>
            <a:fillRect/>
          </a:stretch>
        </p:blipFill>
        <p:spPr>
          <a:xfrm>
            <a:off x="685800" y="5658620"/>
            <a:ext cx="10837333" cy="710906"/>
          </a:xfrm>
          <a:prstGeom prst="rect">
            <a:avLst/>
          </a:prstGeom>
        </p:spPr>
      </p:pic>
      <p:sp>
        <p:nvSpPr>
          <p:cNvPr id="21" name="Abgerundetes Rechteck 37">
            <a:extLst>
              <a:ext uri="{FF2B5EF4-FFF2-40B4-BE49-F238E27FC236}">
                <a16:creationId xmlns:a16="http://schemas.microsoft.com/office/drawing/2014/main" id="{EF484B8E-F096-C8F4-C3D7-23A6CA40273B}"/>
              </a:ext>
            </a:extLst>
          </p:cNvPr>
          <p:cNvSpPr/>
          <p:nvPr/>
        </p:nvSpPr>
        <p:spPr>
          <a:xfrm>
            <a:off x="63427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2" name="Abgerundetes Rechteck 37">
            <a:extLst>
              <a:ext uri="{FF2B5EF4-FFF2-40B4-BE49-F238E27FC236}">
                <a16:creationId xmlns:a16="http://schemas.microsoft.com/office/drawing/2014/main" id="{DA14A9A5-A42F-A873-8906-EDDCDD43EB00}"/>
              </a:ext>
            </a:extLst>
          </p:cNvPr>
          <p:cNvSpPr/>
          <p:nvPr/>
        </p:nvSpPr>
        <p:spPr>
          <a:xfrm>
            <a:off x="6342721" y="4227987"/>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7" name="Abgerundetes Rechteck 37">
            <a:extLst>
              <a:ext uri="{FF2B5EF4-FFF2-40B4-BE49-F238E27FC236}">
                <a16:creationId xmlns:a16="http://schemas.microsoft.com/office/drawing/2014/main" id="{35A8CC92-12F1-6918-0A0F-8C102684F16D}"/>
              </a:ext>
            </a:extLst>
          </p:cNvPr>
          <p:cNvSpPr/>
          <p:nvPr/>
        </p:nvSpPr>
        <p:spPr>
          <a:xfrm>
            <a:off x="6342721" y="4877476"/>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8" name="Abgerundetes Rechteck 37">
            <a:extLst>
              <a:ext uri="{FF2B5EF4-FFF2-40B4-BE49-F238E27FC236}">
                <a16:creationId xmlns:a16="http://schemas.microsoft.com/office/drawing/2014/main" id="{27BA7F38-60BE-BBDD-3773-0088E99260DC}"/>
              </a:ext>
            </a:extLst>
          </p:cNvPr>
          <p:cNvSpPr/>
          <p:nvPr/>
        </p:nvSpPr>
        <p:spPr>
          <a:xfrm>
            <a:off x="90605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9" name="Abgerundetes Rechteck 37">
            <a:extLst>
              <a:ext uri="{FF2B5EF4-FFF2-40B4-BE49-F238E27FC236}">
                <a16:creationId xmlns:a16="http://schemas.microsoft.com/office/drawing/2014/main" id="{4CE915A6-98C0-6CF4-EA47-03D05C8D269C}"/>
              </a:ext>
            </a:extLst>
          </p:cNvPr>
          <p:cNvSpPr/>
          <p:nvPr/>
        </p:nvSpPr>
        <p:spPr>
          <a:xfrm>
            <a:off x="9060521" y="4227987"/>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0" name="Abgerundetes Rechteck 37">
            <a:extLst>
              <a:ext uri="{FF2B5EF4-FFF2-40B4-BE49-F238E27FC236}">
                <a16:creationId xmlns:a16="http://schemas.microsoft.com/office/drawing/2014/main" id="{0570415B-FF34-B86A-A577-4336D3168461}"/>
              </a:ext>
            </a:extLst>
          </p:cNvPr>
          <p:cNvSpPr/>
          <p:nvPr/>
        </p:nvSpPr>
        <p:spPr>
          <a:xfrm>
            <a:off x="9060521" y="4877476"/>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1" name="TextBox 30">
            <a:extLst>
              <a:ext uri="{FF2B5EF4-FFF2-40B4-BE49-F238E27FC236}">
                <a16:creationId xmlns:a16="http://schemas.microsoft.com/office/drawing/2014/main" id="{C260AABB-2A2A-7602-421F-C003869A5805}"/>
              </a:ext>
            </a:extLst>
          </p:cNvPr>
          <p:cNvSpPr txBox="1"/>
          <p:nvPr/>
        </p:nvSpPr>
        <p:spPr>
          <a:xfrm>
            <a:off x="6839751"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35" name="TextBox 34">
            <a:extLst>
              <a:ext uri="{FF2B5EF4-FFF2-40B4-BE49-F238E27FC236}">
                <a16:creationId xmlns:a16="http://schemas.microsoft.com/office/drawing/2014/main" id="{DACCEACD-C890-E8B2-DABF-45F78F9858D5}"/>
              </a:ext>
            </a:extLst>
          </p:cNvPr>
          <p:cNvSpPr txBox="1"/>
          <p:nvPr/>
        </p:nvSpPr>
        <p:spPr>
          <a:xfrm>
            <a:off x="6839751" y="4225529"/>
            <a:ext cx="272296" cy="461665"/>
          </a:xfrm>
          <a:prstGeom prst="rect">
            <a:avLst/>
          </a:prstGeom>
          <a:noFill/>
        </p:spPr>
        <p:txBody>
          <a:bodyPr wrap="square" rtlCol="0" anchor="ctr">
            <a:spAutoFit/>
          </a:bodyPr>
          <a:lstStyle/>
          <a:p>
            <a:r>
              <a:rPr lang="en-US" sz="2400" b="1">
                <a:solidFill>
                  <a:srgbClr val="4B2582"/>
                </a:solidFill>
              </a:rPr>
              <a:t>:</a:t>
            </a:r>
          </a:p>
        </p:txBody>
      </p:sp>
      <p:sp>
        <p:nvSpPr>
          <p:cNvPr id="36" name="TextBox 35">
            <a:extLst>
              <a:ext uri="{FF2B5EF4-FFF2-40B4-BE49-F238E27FC236}">
                <a16:creationId xmlns:a16="http://schemas.microsoft.com/office/drawing/2014/main" id="{41205A63-B727-E9F6-E093-9F970EE5C9EF}"/>
              </a:ext>
            </a:extLst>
          </p:cNvPr>
          <p:cNvSpPr txBox="1"/>
          <p:nvPr/>
        </p:nvSpPr>
        <p:spPr>
          <a:xfrm>
            <a:off x="6839751" y="4876694"/>
            <a:ext cx="272296" cy="461665"/>
          </a:xfrm>
          <a:prstGeom prst="rect">
            <a:avLst/>
          </a:prstGeom>
          <a:noFill/>
        </p:spPr>
        <p:txBody>
          <a:bodyPr wrap="square" rtlCol="0" anchor="ctr">
            <a:spAutoFit/>
          </a:bodyPr>
          <a:lstStyle/>
          <a:p>
            <a:r>
              <a:rPr lang="en-US" sz="2400" b="1">
                <a:solidFill>
                  <a:srgbClr val="4B2582"/>
                </a:solidFill>
              </a:rPr>
              <a:t>:</a:t>
            </a:r>
          </a:p>
        </p:txBody>
      </p:sp>
      <p:sp>
        <p:nvSpPr>
          <p:cNvPr id="37" name="TextBox 36">
            <a:extLst>
              <a:ext uri="{FF2B5EF4-FFF2-40B4-BE49-F238E27FC236}">
                <a16:creationId xmlns:a16="http://schemas.microsoft.com/office/drawing/2014/main" id="{E7C0177E-DBC1-AAEA-7110-3F4A41BF8E8B}"/>
              </a:ext>
            </a:extLst>
          </p:cNvPr>
          <p:cNvSpPr txBox="1"/>
          <p:nvPr/>
        </p:nvSpPr>
        <p:spPr>
          <a:xfrm>
            <a:off x="9554396"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39" name="TextBox 38">
            <a:extLst>
              <a:ext uri="{FF2B5EF4-FFF2-40B4-BE49-F238E27FC236}">
                <a16:creationId xmlns:a16="http://schemas.microsoft.com/office/drawing/2014/main" id="{CE68AE3B-FD2C-7D58-2A12-D0B3B5C70643}"/>
              </a:ext>
            </a:extLst>
          </p:cNvPr>
          <p:cNvSpPr txBox="1"/>
          <p:nvPr/>
        </p:nvSpPr>
        <p:spPr>
          <a:xfrm>
            <a:off x="9554396" y="4225529"/>
            <a:ext cx="272296" cy="461665"/>
          </a:xfrm>
          <a:prstGeom prst="rect">
            <a:avLst/>
          </a:prstGeom>
          <a:noFill/>
        </p:spPr>
        <p:txBody>
          <a:bodyPr wrap="square" rtlCol="0" anchor="ctr">
            <a:spAutoFit/>
          </a:bodyPr>
          <a:lstStyle/>
          <a:p>
            <a:r>
              <a:rPr lang="en-US" sz="2400" b="1">
                <a:solidFill>
                  <a:srgbClr val="4B2582"/>
                </a:solidFill>
              </a:rPr>
              <a:t>:</a:t>
            </a:r>
          </a:p>
        </p:txBody>
      </p:sp>
      <p:sp>
        <p:nvSpPr>
          <p:cNvPr id="41" name="TextBox 40">
            <a:extLst>
              <a:ext uri="{FF2B5EF4-FFF2-40B4-BE49-F238E27FC236}">
                <a16:creationId xmlns:a16="http://schemas.microsoft.com/office/drawing/2014/main" id="{B0211346-EA32-5D3F-3FEA-B2359494549D}"/>
              </a:ext>
            </a:extLst>
          </p:cNvPr>
          <p:cNvSpPr txBox="1"/>
          <p:nvPr/>
        </p:nvSpPr>
        <p:spPr>
          <a:xfrm>
            <a:off x="9554396" y="4876694"/>
            <a:ext cx="272296" cy="461665"/>
          </a:xfrm>
          <a:prstGeom prst="rect">
            <a:avLst/>
          </a:prstGeom>
          <a:noFill/>
        </p:spPr>
        <p:txBody>
          <a:bodyPr wrap="square" rtlCol="0" anchor="ctr">
            <a:spAutoFit/>
          </a:bodyPr>
          <a:lstStyle/>
          <a:p>
            <a:r>
              <a:rPr lang="en-US" sz="2400" b="1">
                <a:solidFill>
                  <a:srgbClr val="4B2582"/>
                </a:solidFill>
              </a:rPr>
              <a:t>:</a:t>
            </a:r>
          </a:p>
        </p:txBody>
      </p:sp>
      <p:sp>
        <p:nvSpPr>
          <p:cNvPr id="42" name="TextBox 41">
            <a:extLst>
              <a:ext uri="{FF2B5EF4-FFF2-40B4-BE49-F238E27FC236}">
                <a16:creationId xmlns:a16="http://schemas.microsoft.com/office/drawing/2014/main" id="{5C9D5840-1DE3-BAE6-3E46-84A42CA3ABA6}"/>
              </a:ext>
            </a:extLst>
          </p:cNvPr>
          <p:cNvSpPr txBox="1"/>
          <p:nvPr/>
        </p:nvSpPr>
        <p:spPr>
          <a:xfrm>
            <a:off x="7148722" y="3616186"/>
            <a:ext cx="1411078" cy="461665"/>
          </a:xfrm>
          <a:prstGeom prst="rect">
            <a:avLst/>
          </a:prstGeom>
          <a:noFill/>
          <a:ln>
            <a:noFill/>
          </a:ln>
        </p:spPr>
        <p:txBody>
          <a:bodyPr wrap="square" rtlCol="0" anchor="ctr">
            <a:spAutoFit/>
          </a:bodyPr>
          <a:lstStyle/>
          <a:p>
            <a:r>
              <a:rPr lang="en-US" sz="1200" b="1"/>
              <a:t>Sentiment Score</a:t>
            </a:r>
          </a:p>
        </p:txBody>
      </p:sp>
      <p:sp>
        <p:nvSpPr>
          <p:cNvPr id="43" name="TextBox 42">
            <a:extLst>
              <a:ext uri="{FF2B5EF4-FFF2-40B4-BE49-F238E27FC236}">
                <a16:creationId xmlns:a16="http://schemas.microsoft.com/office/drawing/2014/main" id="{5229EBF3-F37C-A411-C5A8-B339182B1441}"/>
              </a:ext>
            </a:extLst>
          </p:cNvPr>
          <p:cNvSpPr txBox="1"/>
          <p:nvPr/>
        </p:nvSpPr>
        <p:spPr>
          <a:xfrm>
            <a:off x="7148722" y="4252605"/>
            <a:ext cx="1411078" cy="461665"/>
          </a:xfrm>
          <a:prstGeom prst="rect">
            <a:avLst/>
          </a:prstGeom>
          <a:noFill/>
          <a:ln>
            <a:noFill/>
          </a:ln>
        </p:spPr>
        <p:txBody>
          <a:bodyPr wrap="square" rtlCol="0" anchor="ctr">
            <a:spAutoFit/>
          </a:bodyPr>
          <a:lstStyle/>
          <a:p>
            <a:r>
              <a:rPr lang="en-US" sz="1200" b="1"/>
              <a:t>Fed Funds Rate</a:t>
            </a:r>
          </a:p>
        </p:txBody>
      </p:sp>
      <p:sp>
        <p:nvSpPr>
          <p:cNvPr id="44" name="TextBox 43">
            <a:extLst>
              <a:ext uri="{FF2B5EF4-FFF2-40B4-BE49-F238E27FC236}">
                <a16:creationId xmlns:a16="http://schemas.microsoft.com/office/drawing/2014/main" id="{679C0843-F8F9-0150-64FB-1AB9EBC60912}"/>
              </a:ext>
            </a:extLst>
          </p:cNvPr>
          <p:cNvSpPr txBox="1"/>
          <p:nvPr/>
        </p:nvSpPr>
        <p:spPr>
          <a:xfrm>
            <a:off x="7148722" y="4901547"/>
            <a:ext cx="1411078" cy="461665"/>
          </a:xfrm>
          <a:prstGeom prst="rect">
            <a:avLst/>
          </a:prstGeom>
          <a:noFill/>
          <a:ln>
            <a:noFill/>
          </a:ln>
        </p:spPr>
        <p:txBody>
          <a:bodyPr wrap="square" rtlCol="0" anchor="ctr">
            <a:spAutoFit/>
          </a:bodyPr>
          <a:lstStyle/>
          <a:p>
            <a:r>
              <a:rPr lang="en-US" sz="1200" b="1"/>
              <a:t>Change in IR (Surprise)</a:t>
            </a:r>
          </a:p>
        </p:txBody>
      </p:sp>
      <p:sp>
        <p:nvSpPr>
          <p:cNvPr id="45" name="TextBox 44">
            <a:extLst>
              <a:ext uri="{FF2B5EF4-FFF2-40B4-BE49-F238E27FC236}">
                <a16:creationId xmlns:a16="http://schemas.microsoft.com/office/drawing/2014/main" id="{A5E6E00D-FFE1-7140-EE6B-34252478E72F}"/>
              </a:ext>
            </a:extLst>
          </p:cNvPr>
          <p:cNvSpPr txBox="1"/>
          <p:nvPr/>
        </p:nvSpPr>
        <p:spPr>
          <a:xfrm>
            <a:off x="9863367" y="3616186"/>
            <a:ext cx="1411078" cy="461665"/>
          </a:xfrm>
          <a:prstGeom prst="rect">
            <a:avLst/>
          </a:prstGeom>
          <a:noFill/>
          <a:ln>
            <a:noFill/>
          </a:ln>
        </p:spPr>
        <p:txBody>
          <a:bodyPr wrap="square" rtlCol="0" anchor="ctr">
            <a:spAutoFit/>
          </a:bodyPr>
          <a:lstStyle/>
          <a:p>
            <a:r>
              <a:rPr lang="en-US" sz="1200" b="1"/>
              <a:t>Debt/Equity Ratio</a:t>
            </a:r>
          </a:p>
        </p:txBody>
      </p:sp>
      <p:sp>
        <p:nvSpPr>
          <p:cNvPr id="46" name="TextBox 45">
            <a:extLst>
              <a:ext uri="{FF2B5EF4-FFF2-40B4-BE49-F238E27FC236}">
                <a16:creationId xmlns:a16="http://schemas.microsoft.com/office/drawing/2014/main" id="{505E0B4E-2BCD-5454-2375-CFEB77124409}"/>
              </a:ext>
            </a:extLst>
          </p:cNvPr>
          <p:cNvSpPr txBox="1"/>
          <p:nvPr/>
        </p:nvSpPr>
        <p:spPr>
          <a:xfrm>
            <a:off x="9863367" y="4252606"/>
            <a:ext cx="1411078" cy="461665"/>
          </a:xfrm>
          <a:prstGeom prst="rect">
            <a:avLst/>
          </a:prstGeom>
          <a:noFill/>
          <a:ln>
            <a:noFill/>
          </a:ln>
        </p:spPr>
        <p:txBody>
          <a:bodyPr wrap="square" rtlCol="0" anchor="ctr">
            <a:spAutoFit/>
          </a:bodyPr>
          <a:lstStyle/>
          <a:p>
            <a:r>
              <a:rPr lang="en-US" sz="1200" b="1"/>
              <a:t>OIS Spread (Fear Gauge)</a:t>
            </a:r>
          </a:p>
        </p:txBody>
      </p:sp>
      <p:sp>
        <p:nvSpPr>
          <p:cNvPr id="49" name="TextBox 48">
            <a:extLst>
              <a:ext uri="{FF2B5EF4-FFF2-40B4-BE49-F238E27FC236}">
                <a16:creationId xmlns:a16="http://schemas.microsoft.com/office/drawing/2014/main" id="{85D11DB5-412A-BD8B-1D66-F7F0B6D3C978}"/>
              </a:ext>
            </a:extLst>
          </p:cNvPr>
          <p:cNvSpPr txBox="1"/>
          <p:nvPr/>
        </p:nvSpPr>
        <p:spPr>
          <a:xfrm>
            <a:off x="9863367" y="4901546"/>
            <a:ext cx="1411078" cy="461665"/>
          </a:xfrm>
          <a:prstGeom prst="rect">
            <a:avLst/>
          </a:prstGeom>
          <a:noFill/>
          <a:ln>
            <a:noFill/>
          </a:ln>
        </p:spPr>
        <p:txBody>
          <a:bodyPr wrap="square" rtlCol="0" anchor="ctr">
            <a:spAutoFit/>
          </a:bodyPr>
          <a:lstStyle/>
          <a:p>
            <a:r>
              <a:rPr lang="en-US" sz="1200" b="1"/>
              <a:t>Lagged Returns</a:t>
            </a:r>
          </a:p>
        </p:txBody>
      </p:sp>
      <p:pic>
        <p:nvPicPr>
          <p:cNvPr id="63" name="Picture 62">
            <a:extLst>
              <a:ext uri="{FF2B5EF4-FFF2-40B4-BE49-F238E27FC236}">
                <a16:creationId xmlns:a16="http://schemas.microsoft.com/office/drawing/2014/main" id="{C87E1974-F6A2-7B39-793D-2B2A48C78EF4}"/>
              </a:ext>
            </a:extLst>
          </p:cNvPr>
          <p:cNvPicPr>
            <a:picLocks noChangeAspect="1"/>
          </p:cNvPicPr>
          <p:nvPr/>
        </p:nvPicPr>
        <p:blipFill>
          <a:blip r:embed="rId5"/>
          <a:stretch>
            <a:fillRect/>
          </a:stretch>
        </p:blipFill>
        <p:spPr>
          <a:xfrm>
            <a:off x="6357956" y="5027865"/>
            <a:ext cx="464046" cy="257097"/>
          </a:xfrm>
          <a:prstGeom prst="rect">
            <a:avLst/>
          </a:prstGeom>
        </p:spPr>
      </p:pic>
      <p:pic>
        <p:nvPicPr>
          <p:cNvPr id="65" name="Picture 64">
            <a:extLst>
              <a:ext uri="{FF2B5EF4-FFF2-40B4-BE49-F238E27FC236}">
                <a16:creationId xmlns:a16="http://schemas.microsoft.com/office/drawing/2014/main" id="{7CCE230E-C9A7-E49B-D177-9F3BDDBD231C}"/>
              </a:ext>
            </a:extLst>
          </p:cNvPr>
          <p:cNvPicPr>
            <a:picLocks noChangeAspect="1"/>
          </p:cNvPicPr>
          <p:nvPr/>
        </p:nvPicPr>
        <p:blipFill>
          <a:blip r:embed="rId6"/>
          <a:stretch>
            <a:fillRect/>
          </a:stretch>
        </p:blipFill>
        <p:spPr>
          <a:xfrm>
            <a:off x="6399971" y="4335592"/>
            <a:ext cx="419159" cy="333422"/>
          </a:xfrm>
          <a:prstGeom prst="rect">
            <a:avLst/>
          </a:prstGeom>
        </p:spPr>
      </p:pic>
      <p:pic>
        <p:nvPicPr>
          <p:cNvPr id="67" name="Picture 66">
            <a:extLst>
              <a:ext uri="{FF2B5EF4-FFF2-40B4-BE49-F238E27FC236}">
                <a16:creationId xmlns:a16="http://schemas.microsoft.com/office/drawing/2014/main" id="{77A71EC0-855A-4B6B-5A72-03F4EE0A7B51}"/>
              </a:ext>
            </a:extLst>
          </p:cNvPr>
          <p:cNvPicPr>
            <a:picLocks noChangeAspect="1"/>
          </p:cNvPicPr>
          <p:nvPr/>
        </p:nvPicPr>
        <p:blipFill>
          <a:blip r:embed="rId7"/>
          <a:stretch>
            <a:fillRect/>
          </a:stretch>
        </p:blipFill>
        <p:spPr>
          <a:xfrm>
            <a:off x="6435622" y="3661397"/>
            <a:ext cx="347856" cy="358087"/>
          </a:xfrm>
          <a:prstGeom prst="rect">
            <a:avLst/>
          </a:prstGeom>
        </p:spPr>
      </p:pic>
      <p:pic>
        <p:nvPicPr>
          <p:cNvPr id="69" name="Picture 68">
            <a:extLst>
              <a:ext uri="{FF2B5EF4-FFF2-40B4-BE49-F238E27FC236}">
                <a16:creationId xmlns:a16="http://schemas.microsoft.com/office/drawing/2014/main" id="{0FE617B2-EC1F-9B45-599B-DCF580E4653C}"/>
              </a:ext>
            </a:extLst>
          </p:cNvPr>
          <p:cNvPicPr>
            <a:picLocks noChangeAspect="1"/>
          </p:cNvPicPr>
          <p:nvPr/>
        </p:nvPicPr>
        <p:blipFill>
          <a:blip r:embed="rId8"/>
          <a:stretch>
            <a:fillRect/>
          </a:stretch>
        </p:blipFill>
        <p:spPr>
          <a:xfrm>
            <a:off x="9065562" y="3691925"/>
            <a:ext cx="490019" cy="309729"/>
          </a:xfrm>
          <a:prstGeom prst="rect">
            <a:avLst/>
          </a:prstGeom>
        </p:spPr>
      </p:pic>
      <p:pic>
        <p:nvPicPr>
          <p:cNvPr id="71" name="Picture 70">
            <a:extLst>
              <a:ext uri="{FF2B5EF4-FFF2-40B4-BE49-F238E27FC236}">
                <a16:creationId xmlns:a16="http://schemas.microsoft.com/office/drawing/2014/main" id="{7C6B4AC6-186A-185E-E833-87A12D9F7086}"/>
              </a:ext>
            </a:extLst>
          </p:cNvPr>
          <p:cNvPicPr>
            <a:picLocks noChangeAspect="1"/>
          </p:cNvPicPr>
          <p:nvPr/>
        </p:nvPicPr>
        <p:blipFill>
          <a:blip r:embed="rId9"/>
          <a:stretch>
            <a:fillRect/>
          </a:stretch>
        </p:blipFill>
        <p:spPr>
          <a:xfrm>
            <a:off x="9071403" y="4394201"/>
            <a:ext cx="476478" cy="217650"/>
          </a:xfrm>
          <a:prstGeom prst="rect">
            <a:avLst/>
          </a:prstGeom>
        </p:spPr>
      </p:pic>
      <p:pic>
        <p:nvPicPr>
          <p:cNvPr id="73" name="Picture 72">
            <a:extLst>
              <a:ext uri="{FF2B5EF4-FFF2-40B4-BE49-F238E27FC236}">
                <a16:creationId xmlns:a16="http://schemas.microsoft.com/office/drawing/2014/main" id="{9C4D5352-C972-475E-7997-FE02A83F25F9}"/>
              </a:ext>
            </a:extLst>
          </p:cNvPr>
          <p:cNvPicPr>
            <a:picLocks noChangeAspect="1"/>
          </p:cNvPicPr>
          <p:nvPr/>
        </p:nvPicPr>
        <p:blipFill>
          <a:blip r:embed="rId10"/>
          <a:stretch>
            <a:fillRect/>
          </a:stretch>
        </p:blipFill>
        <p:spPr>
          <a:xfrm>
            <a:off x="9098493" y="5020944"/>
            <a:ext cx="412393" cy="249935"/>
          </a:xfrm>
          <a:prstGeom prst="rect">
            <a:avLst/>
          </a:prstGeom>
        </p:spPr>
      </p:pic>
      <p:sp>
        <p:nvSpPr>
          <p:cNvPr id="2" name="Abgerundetes Rechteck 1">
            <a:extLst>
              <a:ext uri="{FF2B5EF4-FFF2-40B4-BE49-F238E27FC236}">
                <a16:creationId xmlns:a16="http://schemas.microsoft.com/office/drawing/2014/main" id="{F2E64FAA-B22D-8186-DA2E-0E75BEC45EAF}"/>
              </a:ext>
            </a:extLst>
          </p:cNvPr>
          <p:cNvSpPr/>
          <p:nvPr/>
        </p:nvSpPr>
        <p:spPr>
          <a:xfrm>
            <a:off x="624659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3" name="Abgerundetes Rechteck 9">
            <a:extLst>
              <a:ext uri="{FF2B5EF4-FFF2-40B4-BE49-F238E27FC236}">
                <a16:creationId xmlns:a16="http://schemas.microsoft.com/office/drawing/2014/main" id="{F5D0A161-5220-7E81-B040-F578ECF960A4}"/>
              </a:ext>
            </a:extLst>
          </p:cNvPr>
          <p:cNvSpPr/>
          <p:nvPr/>
        </p:nvSpPr>
        <p:spPr>
          <a:xfrm>
            <a:off x="6029711"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4" name="Abgerundetes Rechteck 10">
            <a:extLst>
              <a:ext uri="{FF2B5EF4-FFF2-40B4-BE49-F238E27FC236}">
                <a16:creationId xmlns:a16="http://schemas.microsoft.com/office/drawing/2014/main" id="{81611696-AB9B-91AA-58C0-FFE64DE45E87}"/>
              </a:ext>
            </a:extLst>
          </p:cNvPr>
          <p:cNvSpPr/>
          <p:nvPr/>
        </p:nvSpPr>
        <p:spPr>
          <a:xfrm>
            <a:off x="5812832"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15" name="Abgerundetes Rechteck 16">
            <a:extLst>
              <a:ext uri="{FF2B5EF4-FFF2-40B4-BE49-F238E27FC236}">
                <a16:creationId xmlns:a16="http://schemas.microsoft.com/office/drawing/2014/main" id="{AC873002-902F-7C51-4C8B-3AB9F18806DB}"/>
              </a:ext>
            </a:extLst>
          </p:cNvPr>
          <p:cNvSpPr/>
          <p:nvPr/>
        </p:nvSpPr>
        <p:spPr>
          <a:xfrm>
            <a:off x="5595953"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3FCA0D3C-BF8B-14AC-4A4C-8A283C8F97E4}"/>
              </a:ext>
            </a:extLst>
          </p:cNvPr>
          <p:cNvSpPr/>
          <p:nvPr/>
        </p:nvSpPr>
        <p:spPr>
          <a:xfrm>
            <a:off x="6463469"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5</a:t>
            </a:r>
          </a:p>
        </p:txBody>
      </p:sp>
    </p:spTree>
    <p:extLst>
      <p:ext uri="{BB962C8B-B14F-4D97-AF65-F5344CB8AC3E}">
        <p14:creationId xmlns:p14="http://schemas.microsoft.com/office/powerpoint/2010/main" val="35619688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02E7F11-5C69-4262-541E-C9E6ED319AF5}"/>
              </a:ext>
            </a:extLst>
          </p:cNvPr>
          <p:cNvSpPr txBox="1"/>
          <p:nvPr/>
        </p:nvSpPr>
        <p:spPr>
          <a:xfrm>
            <a:off x="609600" y="5599700"/>
            <a:ext cx="11010163" cy="820864"/>
          </a:xfrm>
          <a:prstGeom prst="roundRect">
            <a:avLst/>
          </a:prstGeom>
          <a:noFill/>
          <a:ln>
            <a:solidFill>
              <a:srgbClr val="4B2582"/>
            </a:solidFill>
          </a:ln>
        </p:spPr>
        <p:txBody>
          <a:bodyPr wrap="square" rtlCol="0" anchor="ctr">
            <a:spAutoFit/>
          </a:bodyPr>
          <a:lstStyle/>
          <a:p>
            <a:pPr algn="ctr"/>
            <a:endParaRPr lang="en-US" sz="1200" b="1"/>
          </a:p>
        </p:txBody>
      </p:sp>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Initial event study setup </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What was our idea?</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do Stocks react to Fed Sentiment?</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Data Used</a:t>
            </a: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Variation</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255933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Last 10 years (80 datapoints) : 2013-2023</a:t>
            </a:r>
            <a:endParaRPr lang="en-US" sz="1400" b="1">
              <a:solidFill>
                <a:srgbClr val="002350"/>
              </a:solidFill>
            </a:endParaRP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marL="914400" lvl="0">
              <a:spcAft>
                <a:spcPts val="600"/>
              </a:spcAft>
            </a:pPr>
            <a:r>
              <a:rPr lang="en-US" sz="1400" b="1">
                <a:solidFill>
                  <a:srgbClr val="002350"/>
                </a:solidFill>
                <a:latin typeface="Verdana"/>
              </a:rPr>
              <a:t>S&amp;P 500: Bloomberg</a:t>
            </a:r>
          </a:p>
          <a:p>
            <a:pPr marL="914400" lvl="0">
              <a:spcAft>
                <a:spcPts val="600"/>
              </a:spcAft>
            </a:pPr>
            <a:r>
              <a:rPr kumimoji="0" lang="en-US" sz="1400" b="1" i="0" u="none" strike="noStrike" kern="1200" cap="none" spc="0" normalizeH="0" baseline="0" noProof="0">
                <a:ln>
                  <a:noFill/>
                </a:ln>
                <a:solidFill>
                  <a:srgbClr val="002350"/>
                </a:solidFill>
                <a:effectLst/>
                <a:uLnTx/>
                <a:uFillTx/>
                <a:latin typeface="Verdana"/>
                <a:ea typeface="+mn-ea"/>
                <a:cs typeface="+mn-cs"/>
              </a:rPr>
              <a:t>FOMC Meeting Minutes: FRED</a:t>
            </a:r>
          </a:p>
          <a:p>
            <a:pPr marL="914400" lvl="0">
              <a:spcAft>
                <a:spcPts val="600"/>
              </a:spcAft>
            </a:pPr>
            <a:r>
              <a:rPr lang="en-US" sz="1400" b="1">
                <a:solidFill>
                  <a:srgbClr val="002350"/>
                </a:solidFill>
                <a:latin typeface="Verdana"/>
              </a:rPr>
              <a:t>Interest Rates : Bloomberg</a:t>
            </a:r>
          </a:p>
          <a:p>
            <a:pPr marL="914400">
              <a:spcAft>
                <a:spcPts val="600"/>
              </a:spcAft>
            </a:pPr>
            <a:r>
              <a:rPr kumimoji="0" lang="en-US" sz="1400" b="1" i="0" u="none" strike="noStrike" kern="1200" cap="none" spc="0" normalizeH="0" baseline="0" noProof="0">
                <a:ln>
                  <a:noFill/>
                </a:ln>
                <a:solidFill>
                  <a:srgbClr val="002350"/>
                </a:solidFill>
                <a:effectLst/>
                <a:uLnTx/>
                <a:uFillTx/>
                <a:latin typeface="Verdana"/>
                <a:ea typeface="+mn-ea"/>
                <a:cs typeface="+mn-cs"/>
              </a:rPr>
              <a:t>(OISS: tb</a:t>
            </a:r>
            <a:r>
              <a:rPr lang="en-US" sz="1400" b="1">
                <a:solidFill>
                  <a:srgbClr val="002350"/>
                </a:solidFill>
                <a:latin typeface="Verdana"/>
              </a:rPr>
              <a:t>d</a:t>
            </a:r>
            <a:r>
              <a:rPr lang="en-US" sz="1400" b="1">
                <a:solidFill>
                  <a:srgbClr val="002350"/>
                </a:solidFill>
              </a:rPr>
              <a:t>) Interest rate surprises: Bloomberg</a:t>
            </a:r>
            <a:endParaRPr lang="en-US" sz="1400" b="1">
              <a:solidFill>
                <a:srgbClr val="002350"/>
              </a:solidFill>
              <a:latin typeface="Verdana"/>
            </a:endParaRPr>
          </a:p>
          <a:p>
            <a:pPr marL="914400" lvl="0">
              <a:spcAft>
                <a:spcPts val="600"/>
              </a:spcAft>
            </a:pPr>
            <a:r>
              <a:rPr lang="en-US" sz="1400" b="1">
                <a:solidFill>
                  <a:srgbClr val="002350"/>
                </a:solidFill>
                <a:latin typeface="Verdana"/>
              </a:rPr>
              <a:t>Lagged returns: Bloomberg</a:t>
            </a: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 </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8"/>
            <a:ext cx="5396399" cy="2559340"/>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What Variables do we use</a:t>
            </a:r>
          </a:p>
          <a:p>
            <a:pPr lvl="0" algn="ctr"/>
            <a:endParaRPr lang="en-US" sz="1400" b="1">
              <a:solidFill>
                <a:srgbClr val="002350"/>
              </a:solidFill>
            </a:endParaRPr>
          </a:p>
          <a:p>
            <a:pPr lvl="0" algn="ctr"/>
            <a:endParaRPr lang="en-US" sz="1400" b="1">
              <a:solidFill>
                <a:srgbClr val="002350"/>
              </a:solidFill>
            </a:endParaRPr>
          </a:p>
          <a:p>
            <a:pPr lvl="0" algn="ctr"/>
            <a:endParaRPr lang="en-US" sz="1400" b="1">
              <a:solidFill>
                <a:srgbClr val="002350"/>
              </a:solidFill>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11441"/>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17380"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5" name="Abgerundetes Rechteck 1">
            <a:extLst>
              <a:ext uri="{FF2B5EF4-FFF2-40B4-BE49-F238E27FC236}">
                <a16:creationId xmlns:a16="http://schemas.microsoft.com/office/drawing/2014/main" id="{35318C24-7902-4B83-60EE-9391A4F6D4C4}"/>
              </a:ext>
            </a:extLst>
          </p:cNvPr>
          <p:cNvSpPr/>
          <p:nvPr/>
        </p:nvSpPr>
        <p:spPr>
          <a:xfrm>
            <a:off x="624659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56" name="Abgerundetes Rechteck 9">
            <a:extLst>
              <a:ext uri="{FF2B5EF4-FFF2-40B4-BE49-F238E27FC236}">
                <a16:creationId xmlns:a16="http://schemas.microsoft.com/office/drawing/2014/main" id="{6C9B31B7-D99B-2E29-5EEF-D30937F4A6D3}"/>
              </a:ext>
            </a:extLst>
          </p:cNvPr>
          <p:cNvSpPr/>
          <p:nvPr/>
        </p:nvSpPr>
        <p:spPr>
          <a:xfrm>
            <a:off x="6029711"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57" name="Abgerundetes Rechteck 10">
            <a:extLst>
              <a:ext uri="{FF2B5EF4-FFF2-40B4-BE49-F238E27FC236}">
                <a16:creationId xmlns:a16="http://schemas.microsoft.com/office/drawing/2014/main" id="{AD37E7D6-4BF3-A6B0-14E3-925AE90CE1C9}"/>
              </a:ext>
            </a:extLst>
          </p:cNvPr>
          <p:cNvSpPr/>
          <p:nvPr/>
        </p:nvSpPr>
        <p:spPr>
          <a:xfrm>
            <a:off x="5812832"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58" name="Abgerundetes Rechteck 16">
            <a:extLst>
              <a:ext uri="{FF2B5EF4-FFF2-40B4-BE49-F238E27FC236}">
                <a16:creationId xmlns:a16="http://schemas.microsoft.com/office/drawing/2014/main" id="{0AABF74B-E5E7-2A90-569F-EA8904536435}"/>
              </a:ext>
            </a:extLst>
          </p:cNvPr>
          <p:cNvSpPr/>
          <p:nvPr/>
        </p:nvSpPr>
        <p:spPr>
          <a:xfrm>
            <a:off x="5595953"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59" name="Abgerundetes Rechteck 17">
            <a:extLst>
              <a:ext uri="{FF2B5EF4-FFF2-40B4-BE49-F238E27FC236}">
                <a16:creationId xmlns:a16="http://schemas.microsoft.com/office/drawing/2014/main" id="{70BCA83A-B23A-B1D7-B462-1F45D19D749A}"/>
              </a:ext>
            </a:extLst>
          </p:cNvPr>
          <p:cNvSpPr/>
          <p:nvPr/>
        </p:nvSpPr>
        <p:spPr>
          <a:xfrm>
            <a:off x="6463469"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5</a:t>
            </a:r>
          </a:p>
        </p:txBody>
      </p:sp>
      <p:pic>
        <p:nvPicPr>
          <p:cNvPr id="19" name="Picture 18">
            <a:extLst>
              <a:ext uri="{FF2B5EF4-FFF2-40B4-BE49-F238E27FC236}">
                <a16:creationId xmlns:a16="http://schemas.microsoft.com/office/drawing/2014/main" id="{C9AE155D-76D0-43B8-77FE-DD526F1E7A70}"/>
              </a:ext>
            </a:extLst>
          </p:cNvPr>
          <p:cNvPicPr>
            <a:picLocks noChangeAspect="1"/>
          </p:cNvPicPr>
          <p:nvPr/>
        </p:nvPicPr>
        <p:blipFill>
          <a:blip r:embed="rId3"/>
          <a:stretch>
            <a:fillRect/>
          </a:stretch>
        </p:blipFill>
        <p:spPr>
          <a:xfrm>
            <a:off x="685800" y="5658620"/>
            <a:ext cx="10837333" cy="710906"/>
          </a:xfrm>
          <a:prstGeom prst="rect">
            <a:avLst/>
          </a:prstGeom>
        </p:spPr>
      </p:pic>
      <p:sp>
        <p:nvSpPr>
          <p:cNvPr id="21" name="Abgerundetes Rechteck 37">
            <a:extLst>
              <a:ext uri="{FF2B5EF4-FFF2-40B4-BE49-F238E27FC236}">
                <a16:creationId xmlns:a16="http://schemas.microsoft.com/office/drawing/2014/main" id="{EF484B8E-F096-C8F4-C3D7-23A6CA40273B}"/>
              </a:ext>
            </a:extLst>
          </p:cNvPr>
          <p:cNvSpPr/>
          <p:nvPr/>
        </p:nvSpPr>
        <p:spPr>
          <a:xfrm>
            <a:off x="63427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1" name="TextBox 30">
            <a:extLst>
              <a:ext uri="{FF2B5EF4-FFF2-40B4-BE49-F238E27FC236}">
                <a16:creationId xmlns:a16="http://schemas.microsoft.com/office/drawing/2014/main" id="{C260AABB-2A2A-7602-421F-C003869A5805}"/>
              </a:ext>
            </a:extLst>
          </p:cNvPr>
          <p:cNvSpPr txBox="1"/>
          <p:nvPr/>
        </p:nvSpPr>
        <p:spPr>
          <a:xfrm>
            <a:off x="6839751"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42" name="TextBox 41">
            <a:extLst>
              <a:ext uri="{FF2B5EF4-FFF2-40B4-BE49-F238E27FC236}">
                <a16:creationId xmlns:a16="http://schemas.microsoft.com/office/drawing/2014/main" id="{5C9D5840-1DE3-BAE6-3E46-84A42CA3ABA6}"/>
              </a:ext>
            </a:extLst>
          </p:cNvPr>
          <p:cNvSpPr txBox="1"/>
          <p:nvPr/>
        </p:nvSpPr>
        <p:spPr>
          <a:xfrm>
            <a:off x="7148722" y="3616186"/>
            <a:ext cx="1411078" cy="461665"/>
          </a:xfrm>
          <a:prstGeom prst="rect">
            <a:avLst/>
          </a:prstGeom>
          <a:noFill/>
          <a:ln>
            <a:noFill/>
          </a:ln>
        </p:spPr>
        <p:txBody>
          <a:bodyPr wrap="square" rtlCol="0" anchor="ctr">
            <a:spAutoFit/>
          </a:bodyPr>
          <a:lstStyle/>
          <a:p>
            <a:r>
              <a:rPr lang="en-US" sz="1200" b="1"/>
              <a:t>Sentiment Score</a:t>
            </a:r>
          </a:p>
        </p:txBody>
      </p:sp>
      <p:pic>
        <p:nvPicPr>
          <p:cNvPr id="67" name="Picture 66">
            <a:extLst>
              <a:ext uri="{FF2B5EF4-FFF2-40B4-BE49-F238E27FC236}">
                <a16:creationId xmlns:a16="http://schemas.microsoft.com/office/drawing/2014/main" id="{77A71EC0-855A-4B6B-5A72-03F4EE0A7B51}"/>
              </a:ext>
            </a:extLst>
          </p:cNvPr>
          <p:cNvPicPr>
            <a:picLocks noChangeAspect="1"/>
          </p:cNvPicPr>
          <p:nvPr/>
        </p:nvPicPr>
        <p:blipFill>
          <a:blip r:embed="rId4"/>
          <a:stretch>
            <a:fillRect/>
          </a:stretch>
        </p:blipFill>
        <p:spPr>
          <a:xfrm>
            <a:off x="6435622" y="3661397"/>
            <a:ext cx="347856" cy="358087"/>
          </a:xfrm>
          <a:prstGeom prst="rect">
            <a:avLst/>
          </a:prstGeom>
        </p:spPr>
      </p:pic>
      <p:sp>
        <p:nvSpPr>
          <p:cNvPr id="2" name="Geschweifte Klammer rechts 27">
            <a:extLst>
              <a:ext uri="{FF2B5EF4-FFF2-40B4-BE49-F238E27FC236}">
                <a16:creationId xmlns:a16="http://schemas.microsoft.com/office/drawing/2014/main" id="{3FDE32A9-F6A8-F7BA-9777-E1CC48787FBB}"/>
              </a:ext>
            </a:extLst>
          </p:cNvPr>
          <p:cNvSpPr/>
          <p:nvPr/>
        </p:nvSpPr>
        <p:spPr>
          <a:xfrm rot="5400000">
            <a:off x="7267387" y="3243365"/>
            <a:ext cx="139146" cy="1988479"/>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TextBox 12">
            <a:extLst>
              <a:ext uri="{FF2B5EF4-FFF2-40B4-BE49-F238E27FC236}">
                <a16:creationId xmlns:a16="http://schemas.microsoft.com/office/drawing/2014/main" id="{4A797FC2-660E-D8B2-D986-D56C0CB43112}"/>
              </a:ext>
            </a:extLst>
          </p:cNvPr>
          <p:cNvSpPr txBox="1"/>
          <p:nvPr/>
        </p:nvSpPr>
        <p:spPr>
          <a:xfrm>
            <a:off x="6317380" y="4348846"/>
            <a:ext cx="2140820" cy="1015663"/>
          </a:xfrm>
          <a:prstGeom prst="rect">
            <a:avLst/>
          </a:prstGeom>
          <a:noFill/>
          <a:ln>
            <a:noFill/>
          </a:ln>
        </p:spPr>
        <p:txBody>
          <a:bodyPr wrap="square" rtlCol="0" anchor="ctr">
            <a:spAutoFit/>
          </a:bodyPr>
          <a:lstStyle/>
          <a:p>
            <a:r>
              <a:rPr lang="en-US" sz="1200"/>
              <a:t>What </a:t>
            </a:r>
            <a:r>
              <a:rPr lang="en-US" sz="1200" b="1"/>
              <a:t>Dimension of Sentiment </a:t>
            </a:r>
            <a:r>
              <a:rPr lang="en-US" sz="1200"/>
              <a:t>is used? What kind of </a:t>
            </a:r>
            <a:r>
              <a:rPr lang="en-US" sz="1200" b="1"/>
              <a:t>Sentiment analysis Approach </a:t>
            </a:r>
            <a:r>
              <a:rPr lang="en-US" sz="1200"/>
              <a:t>is used (for the Tone) ?</a:t>
            </a:r>
          </a:p>
        </p:txBody>
      </p:sp>
      <p:sp>
        <p:nvSpPr>
          <p:cNvPr id="14" name="Arrow: Chevron 56">
            <a:extLst>
              <a:ext uri="{FF2B5EF4-FFF2-40B4-BE49-F238E27FC236}">
                <a16:creationId xmlns:a16="http://schemas.microsoft.com/office/drawing/2014/main" id="{58C7A1F8-FFC8-3212-CEAF-603FB78D0167}"/>
              </a:ext>
            </a:extLst>
          </p:cNvPr>
          <p:cNvSpPr/>
          <p:nvPr/>
        </p:nvSpPr>
        <p:spPr>
          <a:xfrm>
            <a:off x="8643326" y="4033613"/>
            <a:ext cx="328842" cy="686949"/>
          </a:xfrm>
          <a:prstGeom prst="chevron">
            <a:avLst>
              <a:gd name="adj" fmla="val 59655"/>
            </a:avLst>
          </a:prstGeom>
          <a:gradFill>
            <a:gsLst>
              <a:gs pos="97000">
                <a:schemeClr val="accent3"/>
              </a:gs>
              <a:gs pos="2300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 name="Abgerundetes Rechteck 37">
            <a:extLst>
              <a:ext uri="{FF2B5EF4-FFF2-40B4-BE49-F238E27FC236}">
                <a16:creationId xmlns:a16="http://schemas.microsoft.com/office/drawing/2014/main" id="{0A25025A-804D-07D5-259F-6DBAFD756484}"/>
              </a:ext>
            </a:extLst>
          </p:cNvPr>
          <p:cNvSpPr/>
          <p:nvPr/>
        </p:nvSpPr>
        <p:spPr>
          <a:xfrm>
            <a:off x="9343320" y="3578355"/>
            <a:ext cx="1885345"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a:solidFill>
                  <a:srgbClr val="000000"/>
                </a:solidFill>
                <a:latin typeface="Verdana"/>
              </a:rPr>
              <a:t>VADER</a:t>
            </a:r>
          </a:p>
        </p:txBody>
      </p:sp>
      <p:sp>
        <p:nvSpPr>
          <p:cNvPr id="18" name="TextBox 17">
            <a:extLst>
              <a:ext uri="{FF2B5EF4-FFF2-40B4-BE49-F238E27FC236}">
                <a16:creationId xmlns:a16="http://schemas.microsoft.com/office/drawing/2014/main" id="{686D84BF-01AB-5706-5A36-4400F40F8CCF}"/>
              </a:ext>
            </a:extLst>
          </p:cNvPr>
          <p:cNvSpPr txBox="1"/>
          <p:nvPr/>
        </p:nvSpPr>
        <p:spPr>
          <a:xfrm>
            <a:off x="10050711" y="4303503"/>
            <a:ext cx="428437" cy="276999"/>
          </a:xfrm>
          <a:prstGeom prst="rect">
            <a:avLst/>
          </a:prstGeom>
          <a:noFill/>
          <a:ln>
            <a:noFill/>
          </a:ln>
        </p:spPr>
        <p:txBody>
          <a:bodyPr wrap="square" rtlCol="0" anchor="ctr">
            <a:spAutoFit/>
          </a:bodyPr>
          <a:lstStyle/>
          <a:p>
            <a:r>
              <a:rPr lang="en-US" sz="1200" b="1"/>
              <a:t>VS</a:t>
            </a:r>
          </a:p>
        </p:txBody>
      </p:sp>
      <p:sp>
        <p:nvSpPr>
          <p:cNvPr id="23" name="Abgerundetes Rechteck 37">
            <a:extLst>
              <a:ext uri="{FF2B5EF4-FFF2-40B4-BE49-F238E27FC236}">
                <a16:creationId xmlns:a16="http://schemas.microsoft.com/office/drawing/2014/main" id="{D73A4905-7D6E-15DF-366A-7210EFBF0D83}"/>
              </a:ext>
            </a:extLst>
          </p:cNvPr>
          <p:cNvSpPr/>
          <p:nvPr/>
        </p:nvSpPr>
        <p:spPr>
          <a:xfrm>
            <a:off x="9343320" y="4632453"/>
            <a:ext cx="1885345"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err="1">
                <a:solidFill>
                  <a:srgbClr val="000000"/>
                </a:solidFill>
                <a:latin typeface="Verdana"/>
              </a:rPr>
              <a:t>FinBERT</a:t>
            </a:r>
            <a:endParaRPr lang="en-US" sz="1400" b="1">
              <a:solidFill>
                <a:srgbClr val="000000"/>
              </a:solidFill>
              <a:latin typeface="Verdana"/>
            </a:endParaRPr>
          </a:p>
        </p:txBody>
      </p:sp>
    </p:spTree>
    <p:extLst>
      <p:ext uri="{BB962C8B-B14F-4D97-AF65-F5344CB8AC3E}">
        <p14:creationId xmlns:p14="http://schemas.microsoft.com/office/powerpoint/2010/main" val="7302161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0141B-D759-542D-A27F-D82E4925A727}"/>
              </a:ext>
            </a:extLst>
          </p:cNvPr>
          <p:cNvSpPr>
            <a:spLocks noGrp="1"/>
          </p:cNvSpPr>
          <p:nvPr>
            <p:ph idx="1"/>
          </p:nvPr>
        </p:nvSpPr>
        <p:spPr/>
        <p:txBody>
          <a:bodyPr>
            <a:normAutofit fontScale="85000" lnSpcReduction="10000"/>
          </a:bodyPr>
          <a:lstStyle/>
          <a:p>
            <a:r>
              <a:rPr lang="en-US"/>
              <a:t>Rough outline:</a:t>
            </a:r>
          </a:p>
          <a:p>
            <a:pPr marL="342900" indent="-342900">
              <a:buFont typeface="Arial" panose="020B0604020202020204" pitchFamily="34" charset="0"/>
              <a:buChar char="•"/>
            </a:pPr>
            <a:r>
              <a:rPr lang="en-US"/>
              <a:t>Key pointers in paper</a:t>
            </a:r>
          </a:p>
          <a:p>
            <a:pPr marL="990600" lvl="1" indent="-342900">
              <a:buFont typeface="Arial" panose="020B0604020202020204" pitchFamily="34" charset="0"/>
              <a:buChar char="•"/>
            </a:pPr>
            <a:r>
              <a:rPr lang="en-US"/>
              <a:t>Dictionary approach via VADER</a:t>
            </a:r>
          </a:p>
          <a:p>
            <a:pPr marL="1320166" lvl="2" indent="-342900">
              <a:buFont typeface="Arial" panose="020B0604020202020204" pitchFamily="34" charset="0"/>
              <a:buChar char="•"/>
            </a:pPr>
            <a:r>
              <a:rPr lang="en-US"/>
              <a:t>Sentiments on Tone, </a:t>
            </a:r>
            <a:r>
              <a:rPr lang="en-US" err="1"/>
              <a:t>Constrainedness</a:t>
            </a:r>
            <a:r>
              <a:rPr lang="en-US"/>
              <a:t>, Uncertainty etc.</a:t>
            </a:r>
          </a:p>
          <a:p>
            <a:pPr marL="990600" lvl="1" indent="-342900">
              <a:buFont typeface="Arial" panose="020B0604020202020204" pitchFamily="34" charset="0"/>
              <a:buChar char="•"/>
            </a:pPr>
            <a:r>
              <a:rPr lang="en-US"/>
              <a:t>Further controls for estimating reactions</a:t>
            </a:r>
          </a:p>
          <a:p>
            <a:pPr marL="1320166" lvl="2" indent="-342900">
              <a:buFont typeface="Arial" panose="020B0604020202020204" pitchFamily="34" charset="0"/>
              <a:buChar char="•"/>
            </a:pPr>
            <a:r>
              <a:rPr lang="en-US"/>
              <a:t>PCA Usage to capture surprises – Timing, </a:t>
            </a:r>
            <a:r>
              <a:rPr lang="en-US" err="1"/>
              <a:t>ForGui</a:t>
            </a:r>
            <a:r>
              <a:rPr lang="en-US"/>
              <a:t>, and </a:t>
            </a:r>
            <a:r>
              <a:rPr lang="en-US" err="1"/>
              <a:t>QuantE</a:t>
            </a:r>
            <a:endParaRPr lang="en-US"/>
          </a:p>
          <a:p>
            <a:pPr marL="990600" lvl="1" indent="-342900">
              <a:buFont typeface="Arial" panose="020B0604020202020204" pitchFamily="34" charset="0"/>
              <a:buChar char="•"/>
            </a:pPr>
            <a:r>
              <a:rPr lang="en-US"/>
              <a:t>Cool addition from our side – we recreated a bit of their plots of sentiment components as well (and we can talk a bit about that as well)</a:t>
            </a:r>
          </a:p>
          <a:p>
            <a:pPr marL="990600" lvl="1" indent="-342900">
              <a:buFont typeface="Arial" panose="020B0604020202020204" pitchFamily="34" charset="0"/>
              <a:buChar char="•"/>
            </a:pPr>
            <a:endParaRPr lang="en-US"/>
          </a:p>
          <a:p>
            <a:pPr marL="342900" indent="-342900">
              <a:buFont typeface="Arial" panose="020B0604020202020204" pitchFamily="34" charset="0"/>
              <a:buChar char="•"/>
            </a:pPr>
            <a:r>
              <a:rPr lang="en-US"/>
              <a:t>Our Approach</a:t>
            </a:r>
          </a:p>
          <a:p>
            <a:pPr marL="990600" lvl="1" indent="-342900">
              <a:buFont typeface="Arial" panose="020B0604020202020204" pitchFamily="34" charset="0"/>
              <a:buChar char="•"/>
            </a:pPr>
            <a:r>
              <a:rPr lang="en-US"/>
              <a:t>Event Study design of Abnormal returns on T+1 (and maybe T+3 but way more work) after announcements</a:t>
            </a:r>
          </a:p>
          <a:p>
            <a:pPr marL="1320166" lvl="2" indent="-342900">
              <a:buFont typeface="Arial" panose="020B0604020202020204" pitchFamily="34" charset="0"/>
              <a:buChar char="•"/>
            </a:pPr>
            <a:r>
              <a:rPr lang="en-US"/>
              <a:t>Abnormal returns via constant mean return model, as in </a:t>
            </a:r>
            <a:r>
              <a:rPr lang="en-US" err="1"/>
              <a:t>MacKinlay</a:t>
            </a:r>
            <a:r>
              <a:rPr lang="en-US"/>
              <a:t> (1997)</a:t>
            </a:r>
          </a:p>
          <a:p>
            <a:pPr marL="1320166" lvl="2" indent="-342900">
              <a:buFont typeface="Arial" panose="020B0604020202020204" pitchFamily="34" charset="0"/>
              <a:buChar char="•"/>
            </a:pPr>
            <a:r>
              <a:rPr lang="en-US"/>
              <a:t>Inclusion of Sentiment </a:t>
            </a:r>
            <a:r>
              <a:rPr lang="en-US" i="1"/>
              <a:t>Tone</a:t>
            </a:r>
            <a:r>
              <a:rPr lang="en-US"/>
              <a:t> into our regression, and inspection of result changes with inclusion of </a:t>
            </a:r>
            <a:r>
              <a:rPr lang="en-US" i="1" err="1"/>
              <a:t>Unc</a:t>
            </a:r>
            <a:r>
              <a:rPr lang="en-US"/>
              <a:t> and </a:t>
            </a:r>
            <a:r>
              <a:rPr lang="en-US" i="1"/>
              <a:t>Con</a:t>
            </a:r>
          </a:p>
          <a:p>
            <a:pPr marL="1320166" lvl="2" indent="-342900">
              <a:buFont typeface="Arial" panose="020B0604020202020204" pitchFamily="34" charset="0"/>
              <a:buChar char="•"/>
            </a:pPr>
            <a:r>
              <a:rPr lang="en-US" b="1"/>
              <a:t>To be discussed: </a:t>
            </a:r>
            <a:r>
              <a:rPr lang="en-US" b="1" err="1"/>
              <a:t>FinBERT</a:t>
            </a:r>
            <a:r>
              <a:rPr lang="en-US" b="1"/>
              <a:t> use as well, to see which model predicts the </a:t>
            </a:r>
            <a:r>
              <a:rPr lang="en-US" b="1" i="1"/>
              <a:t>Tone</a:t>
            </a:r>
            <a:r>
              <a:rPr lang="en-US" b="1"/>
              <a:t> better??</a:t>
            </a:r>
            <a:endParaRPr lang="en-US"/>
          </a:p>
          <a:p>
            <a:pPr marL="1320166" lvl="2" indent="-342900">
              <a:buFont typeface="Arial" panose="020B0604020202020204" pitchFamily="34" charset="0"/>
              <a:buChar char="•"/>
            </a:pPr>
            <a:endParaRPr lang="en-US" b="1"/>
          </a:p>
          <a:p>
            <a:pPr lvl="2" indent="0">
              <a:buNone/>
            </a:pPr>
            <a:endParaRPr lang="en-US"/>
          </a:p>
        </p:txBody>
      </p:sp>
      <p:sp>
        <p:nvSpPr>
          <p:cNvPr id="3" name="Content Placeholder 2">
            <a:extLst>
              <a:ext uri="{FF2B5EF4-FFF2-40B4-BE49-F238E27FC236}">
                <a16:creationId xmlns:a16="http://schemas.microsoft.com/office/drawing/2014/main" id="{4BA95D1B-4A9F-EEB0-8EF9-B05D5A291388}"/>
              </a:ext>
            </a:extLst>
          </p:cNvPr>
          <p:cNvSpPr>
            <a:spLocks noGrp="1"/>
          </p:cNvSpPr>
          <p:nvPr>
            <p:ph idx="13"/>
          </p:nvPr>
        </p:nvSpPr>
        <p:spPr/>
        <p:txBody>
          <a:bodyPr/>
          <a:lstStyle/>
          <a:p>
            <a:endParaRPr lang="en-US"/>
          </a:p>
        </p:txBody>
      </p:sp>
      <p:sp>
        <p:nvSpPr>
          <p:cNvPr id="4" name="Title 3">
            <a:extLst>
              <a:ext uri="{FF2B5EF4-FFF2-40B4-BE49-F238E27FC236}">
                <a16:creationId xmlns:a16="http://schemas.microsoft.com/office/drawing/2014/main" id="{4718C534-282F-4AB7-2833-84069F4113A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1EBF8BB-34D6-59C9-6F2E-8A31976ED9F3}"/>
              </a:ext>
            </a:extLst>
          </p:cNvPr>
          <p:cNvPicPr>
            <a:picLocks noChangeAspect="1"/>
          </p:cNvPicPr>
          <p:nvPr/>
        </p:nvPicPr>
        <p:blipFill>
          <a:blip r:embed="rId3"/>
          <a:stretch>
            <a:fillRect/>
          </a:stretch>
        </p:blipFill>
        <p:spPr>
          <a:xfrm>
            <a:off x="6971315" y="1424178"/>
            <a:ext cx="5677692" cy="1409897"/>
          </a:xfrm>
          <a:prstGeom prst="rect">
            <a:avLst/>
          </a:prstGeom>
        </p:spPr>
      </p:pic>
    </p:spTree>
    <p:extLst>
      <p:ext uri="{BB962C8B-B14F-4D97-AF65-F5344CB8AC3E}">
        <p14:creationId xmlns:p14="http://schemas.microsoft.com/office/powerpoint/2010/main" val="689574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Event study setup </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What is our twist?</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do Stocks react to Fed Sentiment?</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An</a:t>
            </a:r>
            <a:r>
              <a:rPr lang="de-DE" sz="1600" b="1">
                <a:solidFill>
                  <a:srgbClr val="002350"/>
                </a:solidFill>
                <a:latin typeface="Verdana"/>
              </a:rPr>
              <a:t>alysis of Abnormal Returns</a:t>
            </a:r>
            <a:endParaRPr kumimoji="0" lang="de-DE" sz="1600" b="1" i="0" u="none" strike="noStrike" kern="1200" cap="none" spc="0" normalizeH="0" baseline="0" noProof="0">
              <a:ln>
                <a:noFill/>
              </a:ln>
              <a:solidFill>
                <a:srgbClr val="002350"/>
              </a:solidFill>
              <a:effectLst/>
              <a:uLnTx/>
              <a:uFillTx/>
              <a:latin typeface="Verdana"/>
              <a:ea typeface="+mn-ea"/>
              <a:cs typeface="+mn-cs"/>
            </a:endParaRP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Recent theory</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Stiglitz</a:t>
            </a:r>
            <a:r>
              <a:rPr kumimoji="0" lang="en-US" sz="1400" b="1" i="0" u="none" strike="noStrike" kern="1200" cap="none" spc="0" normalizeH="0" noProof="0">
                <a:ln>
                  <a:noFill/>
                </a:ln>
                <a:solidFill>
                  <a:srgbClr val="002350"/>
                </a:solidFill>
                <a:effectLst/>
                <a:uLnTx/>
                <a:uFillTx/>
                <a:latin typeface="Verdana"/>
                <a:ea typeface="+mn-ea"/>
                <a:cs typeface="+mn-cs"/>
              </a:rPr>
              <a:t> &amp; Atkinson (1976) conclude </a:t>
            </a:r>
            <a:r>
              <a:rPr lang="el-GR" sz="1400" b="1">
                <a:solidFill>
                  <a:srgbClr val="002350"/>
                </a:solidFill>
              </a:rPr>
              <a:t>Γ</a:t>
            </a:r>
            <a:r>
              <a:rPr lang="en-US" sz="1400" b="1">
                <a:solidFill>
                  <a:srgbClr val="002350"/>
                </a:solidFill>
              </a:rPr>
              <a:t>=0</a:t>
            </a: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Assumptions</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7"/>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a:ln>
                  <a:noFill/>
                </a:ln>
                <a:solidFill>
                  <a:srgbClr val="002350"/>
                </a:solidFill>
                <a:effectLst/>
                <a:uLnTx/>
                <a:uFillTx/>
                <a:latin typeface="Verdana"/>
                <a:ea typeface="+mn-ea"/>
                <a:cs typeface="+mn-cs"/>
              </a:rPr>
              <a:t>Can capital</a:t>
            </a:r>
            <a:r>
              <a:rPr kumimoji="0" lang="en-AU" sz="1400" b="1" i="0" u="none" strike="noStrike" kern="1200" cap="none" spc="0" normalizeH="0" noProof="0">
                <a:ln>
                  <a:noFill/>
                </a:ln>
                <a:solidFill>
                  <a:srgbClr val="002350"/>
                </a:solidFill>
                <a:effectLst/>
                <a:uLnTx/>
                <a:uFillTx/>
                <a:latin typeface="Verdana"/>
                <a:ea typeface="+mn-ea"/>
                <a:cs typeface="+mn-cs"/>
              </a:rPr>
              <a:t> income and labour income be substituted easily?</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11441"/>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25847" y="3659448"/>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Dreieck 12">
            <a:extLst>
              <a:ext uri="{FF2B5EF4-FFF2-40B4-BE49-F238E27FC236}">
                <a16:creationId xmlns:a16="http://schemas.microsoft.com/office/drawing/2014/main" id="{3569EBF4-1821-67D4-3447-44B7F58CCF87}"/>
              </a:ext>
            </a:extLst>
          </p:cNvPr>
          <p:cNvSpPr/>
          <p:nvPr/>
        </p:nvSpPr>
        <p:spPr>
          <a:xfrm rot="10800000">
            <a:off x="8399297"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38" name="Textfeld 37">
            <a:extLst>
              <a:ext uri="{FF2B5EF4-FFF2-40B4-BE49-F238E27FC236}">
                <a16:creationId xmlns:a16="http://schemas.microsoft.com/office/drawing/2014/main" id="{E9DC0B20-D992-6D9E-41DF-E383A38BFCE1}"/>
              </a:ext>
            </a:extLst>
          </p:cNvPr>
          <p:cNvSpPr txBox="1"/>
          <p:nvPr/>
        </p:nvSpPr>
        <p:spPr>
          <a:xfrm>
            <a:off x="7801191" y="3906848"/>
            <a:ext cx="2167760" cy="307777"/>
          </a:xfrm>
          <a:prstGeom prst="rect">
            <a:avLst/>
          </a:prstGeom>
          <a:noFill/>
        </p:spPr>
        <p:txBody>
          <a:bodyPr wrap="square" rtlCol="0">
            <a:spAutoFit/>
          </a:bodyPr>
          <a:lstStyle/>
          <a:p>
            <a:pPr lvl="0" algn="ctr"/>
            <a:r>
              <a:rPr lang="en-US" sz="1400" b="1">
                <a:solidFill>
                  <a:srgbClr val="002350"/>
                </a:solidFill>
              </a:rPr>
              <a:t>Fuzzy Boundary</a:t>
            </a:r>
          </a:p>
        </p:txBody>
      </p:sp>
      <p:sp>
        <p:nvSpPr>
          <p:cNvPr id="2" name="TextBox 1">
            <a:extLst>
              <a:ext uri="{FF2B5EF4-FFF2-40B4-BE49-F238E27FC236}">
                <a16:creationId xmlns:a16="http://schemas.microsoft.com/office/drawing/2014/main" id="{67A6BDB7-E40E-FE14-AA6B-A848F2A254CE}"/>
              </a:ext>
            </a:extLst>
          </p:cNvPr>
          <p:cNvSpPr txBox="1"/>
          <p:nvPr/>
        </p:nvSpPr>
        <p:spPr>
          <a:xfrm>
            <a:off x="795657" y="4087732"/>
            <a:ext cx="1627586" cy="306467"/>
          </a:xfrm>
          <a:prstGeom prst="roundRect">
            <a:avLst/>
          </a:prstGeom>
          <a:noFill/>
          <a:ln>
            <a:solidFill>
              <a:srgbClr val="4B2582"/>
            </a:solidFill>
          </a:ln>
        </p:spPr>
        <p:txBody>
          <a:bodyPr wrap="square" rtlCol="0">
            <a:spAutoFit/>
          </a:bodyPr>
          <a:lstStyle/>
          <a:p>
            <a:pPr algn="ctr"/>
            <a:r>
              <a:rPr lang="en-US" sz="1200" b="1"/>
              <a:t>2-Period Life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D007C43-1216-C9C4-B635-A05B9E1B6C10}"/>
                  </a:ext>
                </a:extLst>
              </p:cNvPr>
              <p:cNvSpPr txBox="1"/>
              <p:nvPr/>
            </p:nvSpPr>
            <p:spPr>
              <a:xfrm>
                <a:off x="1223419" y="4730746"/>
                <a:ext cx="1721245" cy="306467"/>
              </a:xfrm>
              <a:prstGeom prst="roundRect">
                <a:avLst/>
              </a:prstGeom>
              <a:noFill/>
              <a:ln>
                <a:solidFill>
                  <a:srgbClr val="4B2582"/>
                </a:solidFill>
              </a:ln>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rPr>
                        <m:t>=</m:t>
                      </m:r>
                      <m:sSub>
                        <m:sSubPr>
                          <m:ctrlPr>
                            <a:rPr lang="en-US" sz="1200" b="1" i="1">
                              <a:latin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𝒚</m:t>
                          </m:r>
                        </m:e>
                        <m:sub>
                          <m:r>
                            <a:rPr lang="en-US" sz="1200" b="1" i="1">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𝒍</m:t>
                          </m:r>
                          <m:r>
                            <a:rPr lang="en-US" sz="1200" b="1" i="1">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ea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𝒄</m:t>
                          </m:r>
                        </m:e>
                        <m:sub>
                          <m:r>
                            <a:rPr lang="en-US" sz="1200" b="1" i="1" smtClean="0">
                              <a:latin typeface="Cambria Math" panose="02040503050406030204" pitchFamily="18" charset="0"/>
                              <a:ea typeface="Cambria Math" panose="02040503050406030204" pitchFamily="18" charset="0"/>
                            </a:rPr>
                            <m:t>𝟏</m:t>
                          </m:r>
                          <m:r>
                            <a:rPr lang="en-US" sz="1200" b="1" i="1">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ea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𝒌</m:t>
                          </m:r>
                        </m:e>
                        <m:sub>
                          <m:r>
                            <a:rPr lang="en-US" sz="1200" b="1" i="1" smtClean="0">
                              <a:latin typeface="Cambria Math" panose="02040503050406030204" pitchFamily="18" charset="0"/>
                              <a:ea typeface="Cambria Math" panose="02040503050406030204" pitchFamily="18" charset="0"/>
                            </a:rPr>
                            <m:t>𝟐</m:t>
                          </m:r>
                          <m:r>
                            <a:rPr lang="en-US" sz="1200" b="1" i="1">
                              <a:latin typeface="Cambria Math" panose="02040503050406030204" pitchFamily="18" charset="0"/>
                              <a:ea typeface="Cambria Math" panose="02040503050406030204" pitchFamily="18" charset="0"/>
                            </a:rPr>
                            <m:t>𝒊</m:t>
                          </m:r>
                        </m:sub>
                      </m:sSub>
                    </m:oMath>
                  </m:oMathPara>
                </a14:m>
                <a:endParaRPr lang="en-US" sz="1200" b="1"/>
              </a:p>
            </p:txBody>
          </p:sp>
        </mc:Choice>
        <mc:Fallback>
          <p:sp>
            <p:nvSpPr>
              <p:cNvPr id="15" name="TextBox 14">
                <a:extLst>
                  <a:ext uri="{FF2B5EF4-FFF2-40B4-BE49-F238E27FC236}">
                    <a16:creationId xmlns:a16="http://schemas.microsoft.com/office/drawing/2014/main" id="{1D007C43-1216-C9C4-B635-A05B9E1B6C10}"/>
                  </a:ext>
                </a:extLst>
              </p:cNvPr>
              <p:cNvSpPr txBox="1">
                <a:spLocks noRot="1" noChangeAspect="1" noMove="1" noResize="1" noEditPoints="1" noAdjustHandles="1" noChangeArrowheads="1" noChangeShapeType="1" noTextEdit="1"/>
              </p:cNvSpPr>
              <p:nvPr/>
            </p:nvSpPr>
            <p:spPr>
              <a:xfrm>
                <a:off x="1223419" y="4730746"/>
                <a:ext cx="1721245" cy="306467"/>
              </a:xfrm>
              <a:prstGeom prst="roundRect">
                <a:avLst/>
              </a:prstGeom>
              <a:blipFill>
                <a:blip r:embed="rId3"/>
                <a:stretch>
                  <a:fillRect/>
                </a:stretch>
              </a:blipFill>
              <a:ln>
                <a:solidFill>
                  <a:srgbClr val="4B2582"/>
                </a:solidFill>
              </a:ln>
            </p:spPr>
            <p:txBody>
              <a:bodyPr/>
              <a:lstStyle/>
              <a:p>
                <a:r>
                  <a:rPr lang="LID4096">
                    <a:noFill/>
                  </a:rPr>
                  <a:t> </a:t>
                </a:r>
              </a:p>
            </p:txBody>
          </p:sp>
        </mc:Fallback>
      </mc:AlternateContent>
      <p:sp>
        <p:nvSpPr>
          <p:cNvPr id="23" name="TextBox 22">
            <a:extLst>
              <a:ext uri="{FF2B5EF4-FFF2-40B4-BE49-F238E27FC236}">
                <a16:creationId xmlns:a16="http://schemas.microsoft.com/office/drawing/2014/main" id="{47BD0EEA-2E4E-5FB8-C27B-6480C1FC0983}"/>
              </a:ext>
            </a:extLst>
          </p:cNvPr>
          <p:cNvSpPr txBox="1"/>
          <p:nvPr/>
        </p:nvSpPr>
        <p:spPr>
          <a:xfrm>
            <a:off x="4177433" y="4087731"/>
            <a:ext cx="1627586" cy="306467"/>
          </a:xfrm>
          <a:prstGeom prst="roundRect">
            <a:avLst/>
          </a:prstGeom>
          <a:noFill/>
          <a:ln>
            <a:solidFill>
              <a:srgbClr val="4B2582"/>
            </a:solidFill>
          </a:ln>
        </p:spPr>
        <p:txBody>
          <a:bodyPr wrap="square" rtlCol="0">
            <a:spAutoFit/>
          </a:bodyPr>
          <a:lstStyle/>
          <a:p>
            <a:pPr algn="ctr"/>
            <a:r>
              <a:rPr lang="en-US" sz="1200" b="1"/>
              <a:t>Labor income</a:t>
            </a:r>
          </a:p>
        </p:txBody>
      </p:sp>
      <p:sp>
        <p:nvSpPr>
          <p:cNvPr id="24" name="TextBox 23">
            <a:extLst>
              <a:ext uri="{FF2B5EF4-FFF2-40B4-BE49-F238E27FC236}">
                <a16:creationId xmlns:a16="http://schemas.microsoft.com/office/drawing/2014/main" id="{EADEE03E-80B1-8748-9085-AFA9FB005962}"/>
              </a:ext>
            </a:extLst>
          </p:cNvPr>
          <p:cNvSpPr txBox="1"/>
          <p:nvPr/>
        </p:nvSpPr>
        <p:spPr>
          <a:xfrm>
            <a:off x="2486545" y="4087731"/>
            <a:ext cx="1627586" cy="306467"/>
          </a:xfrm>
          <a:prstGeom prst="roundRect">
            <a:avLst/>
          </a:prstGeom>
          <a:noFill/>
          <a:ln>
            <a:solidFill>
              <a:srgbClr val="4B2582"/>
            </a:solidFill>
          </a:ln>
        </p:spPr>
        <p:txBody>
          <a:bodyPr wrap="square" rtlCol="0">
            <a:spAutoFit/>
          </a:bodyPr>
          <a:lstStyle/>
          <a:p>
            <a:pPr algn="ctr"/>
            <a:r>
              <a:rPr lang="en-US" sz="1200" b="1"/>
              <a:t>No Inheritance</a:t>
            </a:r>
          </a:p>
        </p:txBody>
      </p:sp>
      <p:sp>
        <p:nvSpPr>
          <p:cNvPr id="25" name="Textfeld 37">
            <a:extLst>
              <a:ext uri="{FF2B5EF4-FFF2-40B4-BE49-F238E27FC236}">
                <a16:creationId xmlns:a16="http://schemas.microsoft.com/office/drawing/2014/main" id="{91CFBAE0-E547-4C18-14FF-2944841E4877}"/>
              </a:ext>
            </a:extLst>
          </p:cNvPr>
          <p:cNvSpPr txBox="1"/>
          <p:nvPr/>
        </p:nvSpPr>
        <p:spPr>
          <a:xfrm>
            <a:off x="736858" y="4730746"/>
            <a:ext cx="4840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a:t>
            </a:r>
            <a:r>
              <a:rPr kumimoji="0" lang="de-DE" sz="1400" b="0" i="1" u="none" strike="noStrike" kern="1200" cap="none" spc="0" normalizeH="0" baseline="-25000" noProof="0">
                <a:ln>
                  <a:noFill/>
                </a:ln>
                <a:solidFill>
                  <a:srgbClr val="000000"/>
                </a:solidFill>
                <a:effectLst/>
                <a:uLnTx/>
                <a:uFillTx/>
                <a:latin typeface="Verdana"/>
                <a:ea typeface="+mn-ea"/>
                <a:cs typeface="+mn-cs"/>
              </a:rPr>
              <a:t>1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0ED0734-641D-1751-4426-1C26F4D141A4}"/>
                  </a:ext>
                </a:extLst>
              </p:cNvPr>
              <p:cNvSpPr txBox="1"/>
              <p:nvPr/>
            </p:nvSpPr>
            <p:spPr>
              <a:xfrm>
                <a:off x="3792703" y="4730746"/>
                <a:ext cx="1990554" cy="306467"/>
              </a:xfrm>
              <a:prstGeom prst="roundRect">
                <a:avLst/>
              </a:prstGeom>
              <a:noFill/>
              <a:ln>
                <a:solidFill>
                  <a:srgbClr val="4B2582"/>
                </a:solidFill>
              </a:ln>
            </p:spPr>
            <p:txBody>
              <a:bodyPr wrap="square" rtlCol="0" anchor="ctr">
                <a:spAutoFit/>
              </a:bodyPr>
              <a:lstStyle/>
              <a:p>
                <a:pPr algn="ct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𝟐</m:t>
                        </m:r>
                        <m:r>
                          <a:rPr lang="en-US" sz="1200" b="1" i="1" smtClean="0">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𝟐</m:t>
                        </m:r>
                        <m:r>
                          <a:rPr lang="en-US" sz="1200" b="1" i="1" smtClean="0">
                            <a:latin typeface="Cambria Math" panose="02040503050406030204" pitchFamily="18" charset="0"/>
                            <a:ea typeface="Cambria Math" panose="02040503050406030204" pitchFamily="18" charset="0"/>
                          </a:rPr>
                          <m:t>𝒍𝒊</m:t>
                        </m:r>
                      </m:sub>
                    </m:sSub>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𝒓</m:t>
                    </m:r>
                    <m:r>
                      <a:rPr lang="en-US" sz="1200" b="1" i="1" smtClean="0">
                        <a:latin typeface="Cambria Math" panose="02040503050406030204" pitchFamily="18" charset="0"/>
                        <a:ea typeface="Cambria Math" panose="02040503050406030204" pitchFamily="18" charset="0"/>
                      </a:rPr>
                      <m:t>)</m:t>
                    </m:r>
                  </m:oMath>
                </a14:m>
                <a:r>
                  <a:rPr lang="en-US" sz="1200" b="1"/>
                  <a:t>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𝒌</m:t>
                        </m:r>
                      </m:e>
                      <m:sub>
                        <m:r>
                          <a:rPr lang="en-US" sz="1200" b="1" i="1">
                            <a:latin typeface="Cambria Math" panose="02040503050406030204" pitchFamily="18" charset="0"/>
                            <a:ea typeface="Cambria Math" panose="02040503050406030204" pitchFamily="18" charset="0"/>
                          </a:rPr>
                          <m:t>𝟐</m:t>
                        </m:r>
                        <m:r>
                          <a:rPr lang="en-US" sz="1200" b="1" i="1">
                            <a:latin typeface="Cambria Math" panose="02040503050406030204" pitchFamily="18" charset="0"/>
                            <a:ea typeface="Cambria Math" panose="02040503050406030204" pitchFamily="18" charset="0"/>
                          </a:rPr>
                          <m:t>𝒊</m:t>
                        </m:r>
                      </m:sub>
                    </m:sSub>
                  </m:oMath>
                </a14:m>
                <a:endParaRPr lang="en-US" sz="1200" b="1"/>
              </a:p>
            </p:txBody>
          </p:sp>
        </mc:Choice>
        <mc:Fallback>
          <p:sp>
            <p:nvSpPr>
              <p:cNvPr id="26" name="TextBox 25">
                <a:extLst>
                  <a:ext uri="{FF2B5EF4-FFF2-40B4-BE49-F238E27FC236}">
                    <a16:creationId xmlns:a16="http://schemas.microsoft.com/office/drawing/2014/main" id="{50ED0734-641D-1751-4426-1C26F4D141A4}"/>
                  </a:ext>
                </a:extLst>
              </p:cNvPr>
              <p:cNvSpPr txBox="1">
                <a:spLocks noRot="1" noChangeAspect="1" noMove="1" noResize="1" noEditPoints="1" noAdjustHandles="1" noChangeArrowheads="1" noChangeShapeType="1" noTextEdit="1"/>
              </p:cNvSpPr>
              <p:nvPr/>
            </p:nvSpPr>
            <p:spPr>
              <a:xfrm>
                <a:off x="3792703" y="4730746"/>
                <a:ext cx="1990554" cy="306467"/>
              </a:xfrm>
              <a:prstGeom prst="roundRect">
                <a:avLst/>
              </a:prstGeom>
              <a:blipFill>
                <a:blip r:embed="rId4"/>
                <a:stretch>
                  <a:fillRect b="-5769"/>
                </a:stretch>
              </a:blipFill>
              <a:ln>
                <a:solidFill>
                  <a:srgbClr val="4B2582"/>
                </a:solidFill>
              </a:ln>
            </p:spPr>
            <p:txBody>
              <a:bodyPr/>
              <a:lstStyle/>
              <a:p>
                <a:r>
                  <a:rPr lang="LID4096">
                    <a:noFill/>
                  </a:rPr>
                  <a:t> </a:t>
                </a:r>
              </a:p>
            </p:txBody>
          </p:sp>
        </mc:Fallback>
      </mc:AlternateContent>
      <p:sp>
        <p:nvSpPr>
          <p:cNvPr id="32" name="Textfeld 37">
            <a:extLst>
              <a:ext uri="{FF2B5EF4-FFF2-40B4-BE49-F238E27FC236}">
                <a16:creationId xmlns:a16="http://schemas.microsoft.com/office/drawing/2014/main" id="{92685D36-D836-D6F2-B2C7-FE5D26160A7A}"/>
              </a:ext>
            </a:extLst>
          </p:cNvPr>
          <p:cNvSpPr txBox="1"/>
          <p:nvPr/>
        </p:nvSpPr>
        <p:spPr>
          <a:xfrm>
            <a:off x="3306142" y="4730746"/>
            <a:ext cx="4840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a:t>
            </a:r>
            <a:r>
              <a:rPr lang="de-DE" sz="1400" i="1" baseline="-25000">
                <a:solidFill>
                  <a:srgbClr val="000000"/>
                </a:solidFill>
                <a:latin typeface="Verdana"/>
              </a:rPr>
              <a:t>2</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p:sp>
        <p:nvSpPr>
          <p:cNvPr id="33" name="Geschweifte Klammer rechts 27">
            <a:extLst>
              <a:ext uri="{FF2B5EF4-FFF2-40B4-BE49-F238E27FC236}">
                <a16:creationId xmlns:a16="http://schemas.microsoft.com/office/drawing/2014/main" id="{5489347D-585C-619B-8102-1BB7B7B1D92B}"/>
              </a:ext>
            </a:extLst>
          </p:cNvPr>
          <p:cNvSpPr/>
          <p:nvPr/>
        </p:nvSpPr>
        <p:spPr>
          <a:xfrm rot="5400000">
            <a:off x="3251030" y="2829294"/>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0" name="Textfeld 36">
            <a:extLst>
              <a:ext uri="{FF2B5EF4-FFF2-40B4-BE49-F238E27FC236}">
                <a16:creationId xmlns:a16="http://schemas.microsoft.com/office/drawing/2014/main" id="{75079D68-F276-E4C2-74B4-77774A30549A}"/>
              </a:ext>
            </a:extLst>
          </p:cNvPr>
          <p:cNvSpPr txBox="1"/>
          <p:nvPr/>
        </p:nvSpPr>
        <p:spPr>
          <a:xfrm>
            <a:off x="836187" y="5486583"/>
            <a:ext cx="49688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Verdana"/>
                <a:ea typeface="+mn-ea"/>
                <a:cs typeface="+mn-cs"/>
              </a:rPr>
              <a:t>The authors conclude that a capital</a:t>
            </a:r>
            <a:r>
              <a:rPr kumimoji="0" lang="de-DE" sz="1200" b="0" i="0" u="none" strike="noStrike" kern="1200" cap="none" spc="0" normalizeH="0" noProof="0">
                <a:ln>
                  <a:noFill/>
                </a:ln>
                <a:solidFill>
                  <a:srgbClr val="000000"/>
                </a:solidFill>
                <a:effectLst/>
                <a:uLnTx/>
                <a:uFillTx/>
                <a:latin typeface="Verdana"/>
                <a:ea typeface="+mn-ea"/>
                <a:cs typeface="+mn-cs"/>
              </a:rPr>
              <a:t> income tax only leads to </a:t>
            </a:r>
            <a:r>
              <a:rPr kumimoji="0" lang="de-DE" sz="1200" b="1" i="0" u="none" strike="noStrike" kern="1200" cap="none" spc="0" normalizeH="0" noProof="0">
                <a:ln>
                  <a:noFill/>
                </a:ln>
                <a:solidFill>
                  <a:srgbClr val="000000"/>
                </a:solidFill>
                <a:effectLst/>
                <a:uLnTx/>
                <a:uFillTx/>
                <a:latin typeface="Verdana"/>
                <a:ea typeface="+mn-ea"/>
                <a:cs typeface="+mn-cs"/>
              </a:rPr>
              <a:t>intertemporal distortions</a:t>
            </a:r>
            <a:r>
              <a:rPr kumimoji="0" lang="de-DE" sz="1200" b="0" i="0" u="none" strike="noStrike" kern="1200" cap="none" spc="0" normalizeH="0" noProof="0">
                <a:ln>
                  <a:noFill/>
                </a:ln>
                <a:solidFill>
                  <a:srgbClr val="000000"/>
                </a:solidFill>
                <a:effectLst/>
                <a:uLnTx/>
                <a:uFillTx/>
                <a:latin typeface="Verdana"/>
                <a:ea typeface="+mn-ea"/>
                <a:cs typeface="+mn-cs"/>
              </a:rPr>
              <a:t>, leading to a </a:t>
            </a:r>
            <a:r>
              <a:rPr kumimoji="0" lang="de-DE" sz="1200" b="1" i="0" u="none" strike="noStrike" kern="1200" cap="none" spc="0" normalizeH="0" noProof="0">
                <a:ln>
                  <a:noFill/>
                </a:ln>
                <a:solidFill>
                  <a:srgbClr val="000000"/>
                </a:solidFill>
                <a:effectLst/>
                <a:uLnTx/>
                <a:uFillTx/>
                <a:latin typeface="Verdana"/>
                <a:ea typeface="+mn-ea"/>
                <a:cs typeface="+mn-cs"/>
              </a:rPr>
              <a:t>tax exclusively on income</a:t>
            </a:r>
            <a:endParaRPr kumimoji="0" lang="de-DE" sz="1200" b="1" i="0" u="none" strike="noStrike" kern="1200" cap="none" spc="0" normalizeH="0" baseline="0" noProof="0">
              <a:ln>
                <a:noFill/>
              </a:ln>
              <a:solidFill>
                <a:srgbClr val="000000"/>
              </a:solidFill>
              <a:effectLst/>
              <a:uLnTx/>
              <a:uFillTx/>
              <a:latin typeface="Verdana"/>
              <a:ea typeface="+mn-ea"/>
              <a:cs typeface="+mn-cs"/>
            </a:endParaRPr>
          </a:p>
        </p:txBody>
      </p:sp>
      <p:sp>
        <p:nvSpPr>
          <p:cNvPr id="47" name="Textfeld 37">
            <a:extLst>
              <a:ext uri="{FF2B5EF4-FFF2-40B4-BE49-F238E27FC236}">
                <a16:creationId xmlns:a16="http://schemas.microsoft.com/office/drawing/2014/main" id="{5D9A82A7-0117-0CF9-F6ED-C9C9A03FA132}"/>
              </a:ext>
            </a:extLst>
          </p:cNvPr>
          <p:cNvSpPr txBox="1"/>
          <p:nvPr/>
        </p:nvSpPr>
        <p:spPr>
          <a:xfrm>
            <a:off x="6239513" y="4199323"/>
            <a:ext cx="53242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Among </a:t>
            </a:r>
            <a:r>
              <a:rPr lang="de-DE" sz="1200" b="1">
                <a:solidFill>
                  <a:srgbClr val="000000"/>
                </a:solidFill>
                <a:latin typeface="Verdana"/>
              </a:rPr>
              <a:t>business owners</a:t>
            </a:r>
            <a:r>
              <a:rPr lang="de-DE" sz="1200">
                <a:solidFill>
                  <a:srgbClr val="000000"/>
                </a:solidFill>
                <a:latin typeface="Verdana"/>
              </a:rPr>
              <a:t>, it is relatively more easy to shift between labor and capital income, i.e. by </a:t>
            </a:r>
            <a:r>
              <a:rPr lang="de-DE" sz="1200" b="1">
                <a:solidFill>
                  <a:srgbClr val="000000"/>
                </a:solidFill>
                <a:latin typeface="Verdana"/>
              </a:rPr>
              <a:t>deciding</a:t>
            </a:r>
            <a:r>
              <a:rPr lang="de-DE" sz="1200">
                <a:solidFill>
                  <a:srgbClr val="000000"/>
                </a:solidFill>
                <a:latin typeface="Verdana"/>
              </a:rPr>
              <a:t> on the payout of wages to the CEO – Employee </a:t>
            </a:r>
            <a:r>
              <a:rPr lang="de-DE" sz="1200" b="1">
                <a:solidFill>
                  <a:srgbClr val="000000"/>
                </a:solidFill>
                <a:latin typeface="Verdana"/>
              </a:rPr>
              <a:t>stock options </a:t>
            </a:r>
            <a:r>
              <a:rPr lang="de-DE" sz="1200">
                <a:solidFill>
                  <a:srgbClr val="000000"/>
                </a:solidFill>
                <a:latin typeface="Verdana"/>
              </a:rPr>
              <a:t>apply here too</a:t>
            </a:r>
            <a:endParaRPr kumimoji="0" lang="de-DE" sz="1200" b="0" u="none" strike="noStrike" kern="1200" cap="none" spc="0" normalizeH="0" baseline="0" noProof="0">
              <a:ln>
                <a:noFill/>
              </a:ln>
              <a:solidFill>
                <a:srgbClr val="000000"/>
              </a:solidFill>
              <a:effectLst/>
              <a:uLnTx/>
              <a:uFillTx/>
              <a:latin typeface="Verdana"/>
            </a:endParaRPr>
          </a:p>
        </p:txBody>
      </p:sp>
      <p:sp>
        <p:nvSpPr>
          <p:cNvPr id="48" name="Geschweifte Klammer rechts 27">
            <a:extLst>
              <a:ext uri="{FF2B5EF4-FFF2-40B4-BE49-F238E27FC236}">
                <a16:creationId xmlns:a16="http://schemas.microsoft.com/office/drawing/2014/main" id="{75BE10C9-68A8-728C-001B-150EEA3FBBF3}"/>
              </a:ext>
            </a:extLst>
          </p:cNvPr>
          <p:cNvSpPr/>
          <p:nvPr/>
        </p:nvSpPr>
        <p:spPr>
          <a:xfrm rot="5400000">
            <a:off x="8815498" y="2424542"/>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0" name="Textfeld 37">
            <a:extLst>
              <a:ext uri="{FF2B5EF4-FFF2-40B4-BE49-F238E27FC236}">
                <a16:creationId xmlns:a16="http://schemas.microsoft.com/office/drawing/2014/main" id="{E19BC7F4-666D-00EA-F9AF-1416D1A85208}"/>
              </a:ext>
            </a:extLst>
          </p:cNvPr>
          <p:cNvSpPr txBox="1"/>
          <p:nvPr/>
        </p:nvSpPr>
        <p:spPr>
          <a:xfrm>
            <a:off x="6239513" y="5027864"/>
            <a:ext cx="53242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Given this “fuzziness“ assumption, governments have difficulty discerning income flows and may rather tax incomes with minimal tax differences – this difference hinges on </a:t>
            </a:r>
            <a:r>
              <a:rPr lang="de-DE" sz="1200" b="1">
                <a:solidFill>
                  <a:srgbClr val="000000"/>
                </a:solidFill>
                <a:latin typeface="Verdana"/>
              </a:rPr>
              <a:t>2 elasticities‘ sizes </a:t>
            </a:r>
            <a:endParaRPr kumimoji="0" lang="de-DE" sz="1200" b="1" u="none" strike="noStrike" kern="1200" cap="none" spc="0" normalizeH="0" baseline="0" noProof="0">
              <a:ln>
                <a:noFill/>
              </a:ln>
              <a:solidFill>
                <a:srgbClr val="000000"/>
              </a:solidFill>
              <a:effectLst/>
              <a:uLnTx/>
              <a:uFillTx/>
              <a:latin typeface="Verdana"/>
            </a:endParaRPr>
          </a:p>
        </p:txBody>
      </p:sp>
      <p:sp>
        <p:nvSpPr>
          <p:cNvPr id="53" name="Geschweifte Klammer rechts 27">
            <a:extLst>
              <a:ext uri="{FF2B5EF4-FFF2-40B4-BE49-F238E27FC236}">
                <a16:creationId xmlns:a16="http://schemas.microsoft.com/office/drawing/2014/main" id="{6CE5D7C8-EAE8-231D-CDCE-A40D50C9CEBC}"/>
              </a:ext>
            </a:extLst>
          </p:cNvPr>
          <p:cNvSpPr/>
          <p:nvPr/>
        </p:nvSpPr>
        <p:spPr>
          <a:xfrm rot="5400000">
            <a:off x="8815498" y="3231104"/>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54" name="Textfeld 37">
                <a:extLst>
                  <a:ext uri="{FF2B5EF4-FFF2-40B4-BE49-F238E27FC236}">
                    <a16:creationId xmlns:a16="http://schemas.microsoft.com/office/drawing/2014/main" id="{9B1E9F35-8198-8060-2AD3-D984C729443E}"/>
                  </a:ext>
                </a:extLst>
              </p:cNvPr>
              <p:cNvSpPr txBox="1"/>
              <p:nvPr/>
            </p:nvSpPr>
            <p:spPr>
              <a:xfrm>
                <a:off x="6258193" y="5836591"/>
                <a:ext cx="5324207" cy="517578"/>
              </a:xfrm>
              <a:prstGeom prst="rect">
                <a:avLst/>
              </a:prstGeom>
              <a:noFill/>
            </p:spPr>
            <p:txBody>
              <a:bodyPr wrap="square" rtlCol="0" anchor="ctr">
                <a:spAutoFit/>
              </a:bodyPr>
              <a:lstStyle/>
              <a:p>
                <a:pPr algn="ctr"/>
                <a14:m>
                  <m:oMath xmlns:m="http://schemas.openxmlformats.org/officeDocument/2006/math">
                    <m:r>
                      <a:rPr lang="de-DE" sz="1600" b="1" i="1" smtClean="0">
                        <a:solidFill>
                          <a:srgbClr val="000000"/>
                        </a:solidFill>
                        <a:latin typeface="Cambria Math" panose="02040503050406030204" pitchFamily="18" charset="0"/>
                        <a:ea typeface="Cambria Math" panose="02040503050406030204" pitchFamily="18" charset="0"/>
                      </a:rPr>
                      <m:t>𝝐</m:t>
                    </m:r>
                  </m:oMath>
                </a14:m>
                <a:r>
                  <a:rPr lang="de-DE" sz="1200" b="1">
                    <a:solidFill>
                      <a:srgbClr val="000000"/>
                    </a:solidFill>
                    <a:latin typeface="Verdana"/>
                  </a:rPr>
                  <a:t>(intertemporal distortion) vs </a:t>
                </a:r>
                <a14:m>
                  <m:oMath xmlns:m="http://schemas.openxmlformats.org/officeDocument/2006/math">
                    <m:r>
                      <a:rPr lang="de-DE" sz="1600" b="1" i="1">
                        <a:solidFill>
                          <a:srgbClr val="000000"/>
                        </a:solidFill>
                        <a:latin typeface="Cambria Math" panose="02040503050406030204" pitchFamily="18" charset="0"/>
                        <a:ea typeface="Cambria Math" panose="02040503050406030204" pitchFamily="18" charset="0"/>
                      </a:rPr>
                      <m:t>𝝐</m:t>
                    </m:r>
                  </m:oMath>
                </a14:m>
                <a:r>
                  <a:rPr lang="de-DE" sz="1200" b="1">
                    <a:solidFill>
                      <a:srgbClr val="000000"/>
                    </a:solidFill>
                  </a:rPr>
                  <a:t>(income shifting)</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 </a:t>
                </a:r>
                <a:endParaRPr kumimoji="0" lang="de-DE" sz="1200" b="0" u="none" strike="noStrike" kern="1200" cap="none" spc="0" normalizeH="0" baseline="0" noProof="0">
                  <a:ln>
                    <a:noFill/>
                  </a:ln>
                  <a:solidFill>
                    <a:srgbClr val="000000"/>
                  </a:solidFill>
                  <a:effectLst/>
                  <a:uLnTx/>
                  <a:uFillTx/>
                  <a:latin typeface="Verdana"/>
                </a:endParaRPr>
              </a:p>
            </p:txBody>
          </p:sp>
        </mc:Choice>
        <mc:Fallback>
          <p:sp>
            <p:nvSpPr>
              <p:cNvPr id="54" name="Textfeld 37">
                <a:extLst>
                  <a:ext uri="{FF2B5EF4-FFF2-40B4-BE49-F238E27FC236}">
                    <a16:creationId xmlns:a16="http://schemas.microsoft.com/office/drawing/2014/main" id="{9B1E9F35-8198-8060-2AD3-D984C729443E}"/>
                  </a:ext>
                </a:extLst>
              </p:cNvPr>
              <p:cNvSpPr txBox="1">
                <a:spLocks noRot="1" noChangeAspect="1" noMove="1" noResize="1" noEditPoints="1" noAdjustHandles="1" noChangeArrowheads="1" noChangeShapeType="1" noTextEdit="1"/>
              </p:cNvSpPr>
              <p:nvPr/>
            </p:nvSpPr>
            <p:spPr>
              <a:xfrm>
                <a:off x="6258193" y="5836591"/>
                <a:ext cx="5324207" cy="517578"/>
              </a:xfrm>
              <a:prstGeom prst="rect">
                <a:avLst/>
              </a:prstGeom>
              <a:blipFill>
                <a:blip r:embed="rId5"/>
                <a:stretch>
                  <a:fillRect/>
                </a:stretch>
              </a:blipFill>
            </p:spPr>
            <p:txBody>
              <a:bodyPr/>
              <a:lstStyle/>
              <a:p>
                <a:r>
                  <a:rPr lang="LID4096">
                    <a:noFill/>
                  </a:rPr>
                  <a:t> </a:t>
                </a:r>
              </a:p>
            </p:txBody>
          </p:sp>
        </mc:Fallback>
      </mc:AlternateContent>
      <p:sp>
        <p:nvSpPr>
          <p:cNvPr id="55" name="Abgerundetes Rechteck 1">
            <a:extLst>
              <a:ext uri="{FF2B5EF4-FFF2-40B4-BE49-F238E27FC236}">
                <a16:creationId xmlns:a16="http://schemas.microsoft.com/office/drawing/2014/main" id="{35318C24-7902-4B83-60EE-9391A4F6D4C4}"/>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56" name="Abgerundetes Rechteck 9">
            <a:extLst>
              <a:ext uri="{FF2B5EF4-FFF2-40B4-BE49-F238E27FC236}">
                <a16:creationId xmlns:a16="http://schemas.microsoft.com/office/drawing/2014/main" id="{6C9B31B7-D99B-2E29-5EEF-D30937F4A6D3}"/>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57" name="Abgerundetes Rechteck 10">
            <a:extLst>
              <a:ext uri="{FF2B5EF4-FFF2-40B4-BE49-F238E27FC236}">
                <a16:creationId xmlns:a16="http://schemas.microsoft.com/office/drawing/2014/main" id="{AD37E7D6-4BF3-A6B0-14E3-925AE90CE1C9}"/>
              </a:ext>
            </a:extLst>
          </p:cNvPr>
          <p:cNvSpPr/>
          <p:nvPr/>
        </p:nvSpPr>
        <p:spPr>
          <a:xfrm>
            <a:off x="5572201"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2</a:t>
            </a:r>
          </a:p>
        </p:txBody>
      </p:sp>
      <p:sp>
        <p:nvSpPr>
          <p:cNvPr id="58" name="Abgerundetes Rechteck 16">
            <a:extLst>
              <a:ext uri="{FF2B5EF4-FFF2-40B4-BE49-F238E27FC236}">
                <a16:creationId xmlns:a16="http://schemas.microsoft.com/office/drawing/2014/main" id="{0AABF74B-E5E7-2A90-569F-EA8904536435}"/>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59" name="Abgerundetes Rechteck 17">
            <a:extLst>
              <a:ext uri="{FF2B5EF4-FFF2-40B4-BE49-F238E27FC236}">
                <a16:creationId xmlns:a16="http://schemas.microsoft.com/office/drawing/2014/main" id="{70BCA83A-B23A-B1D7-B462-1F45D19D749A}"/>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60" name="Abgerundetes Rechteck 1">
            <a:extLst>
              <a:ext uri="{FF2B5EF4-FFF2-40B4-BE49-F238E27FC236}">
                <a16:creationId xmlns:a16="http://schemas.microsoft.com/office/drawing/2014/main" id="{25CEAC0A-E60D-9BBF-5823-88C781C59C9B}"/>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61" name="Abgerundetes Rechteck 17">
            <a:extLst>
              <a:ext uri="{FF2B5EF4-FFF2-40B4-BE49-F238E27FC236}">
                <a16:creationId xmlns:a16="http://schemas.microsoft.com/office/drawing/2014/main" id="{5CDEA970-7FEC-1A81-4C92-B3AFA4EC5051}"/>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46874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121C0BD0-DE0A-E316-B249-4EFE44F20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418" y="1461678"/>
            <a:ext cx="8775096" cy="4703402"/>
          </a:xfrm>
          <a:ln w="28575">
            <a:noFill/>
          </a:ln>
        </p:spPr>
      </p:pic>
      <p:sp>
        <p:nvSpPr>
          <p:cNvPr id="3" name="Content Placeholder 2">
            <a:extLst>
              <a:ext uri="{FF2B5EF4-FFF2-40B4-BE49-F238E27FC236}">
                <a16:creationId xmlns:a16="http://schemas.microsoft.com/office/drawing/2014/main" id="{0BF6CE5D-E019-A5EC-F245-04CF144ECAA4}"/>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48724FD3-B0C9-55C2-C5B7-7587B170C80B}"/>
              </a:ext>
            </a:extLst>
          </p:cNvPr>
          <p:cNvSpPr>
            <a:spLocks noGrp="1"/>
          </p:cNvSpPr>
          <p:nvPr>
            <p:ph type="title"/>
          </p:nvPr>
        </p:nvSpPr>
        <p:spPr/>
        <p:txBody>
          <a:bodyPr/>
          <a:lstStyle/>
          <a:p>
            <a:r>
              <a:rPr lang="en-GB"/>
              <a:t>The narrative over the last ten years</a:t>
            </a:r>
            <a:endParaRPr lang="LID4096"/>
          </a:p>
        </p:txBody>
      </p:sp>
      <p:sp>
        <p:nvSpPr>
          <p:cNvPr id="7" name="TextBox 6">
            <a:extLst>
              <a:ext uri="{FF2B5EF4-FFF2-40B4-BE49-F238E27FC236}">
                <a16:creationId xmlns:a16="http://schemas.microsoft.com/office/drawing/2014/main" id="{18339D23-E0B0-A4E7-9345-B192CEEDAA6F}"/>
              </a:ext>
            </a:extLst>
          </p:cNvPr>
          <p:cNvSpPr txBox="1"/>
          <p:nvPr/>
        </p:nvSpPr>
        <p:spPr>
          <a:xfrm>
            <a:off x="6980187" y="6309114"/>
            <a:ext cx="2824812" cy="246221"/>
          </a:xfrm>
          <a:prstGeom prst="rect">
            <a:avLst/>
          </a:prstGeom>
          <a:noFill/>
        </p:spPr>
        <p:txBody>
          <a:bodyPr wrap="none" rtlCol="0">
            <a:spAutoFit/>
          </a:bodyPr>
          <a:lstStyle/>
          <a:p>
            <a:r>
              <a:rPr lang="en-GB" sz="1000"/>
              <a:t>higher means more – graph is smoothed</a:t>
            </a:r>
            <a:endParaRPr lang="LID4096" sz="1000"/>
          </a:p>
        </p:txBody>
      </p:sp>
    </p:spTree>
    <p:extLst>
      <p:ext uri="{BB962C8B-B14F-4D97-AF65-F5344CB8AC3E}">
        <p14:creationId xmlns:p14="http://schemas.microsoft.com/office/powerpoint/2010/main" val="14630786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Research Rationale</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How has Inequality Theory Evolved?</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Verdana"/>
                <a:ea typeface="+mn-ea"/>
                <a:cs typeface="+mn-cs"/>
              </a:rPr>
              <a:t>Theory is tested against practice driven by the spike in recent Inequality</a:t>
            </a: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Theory</a:t>
            </a: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Practice</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Has theory moved on from “old” models suggesting no wealth tax?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7"/>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AU" sz="1400" b="1">
                <a:solidFill>
                  <a:srgbClr val="002350"/>
                </a:solidFill>
              </a:rPr>
              <a:t>Inequality dynamics and taxes – have they moved in opposite directions?</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659447"/>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25847" y="3659448"/>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Dreieck 12">
            <a:extLst>
              <a:ext uri="{FF2B5EF4-FFF2-40B4-BE49-F238E27FC236}">
                <a16:creationId xmlns:a16="http://schemas.microsoft.com/office/drawing/2014/main" id="{3569EBF4-1821-67D4-3447-44B7F58CCF87}"/>
              </a:ext>
            </a:extLst>
          </p:cNvPr>
          <p:cNvSpPr/>
          <p:nvPr/>
        </p:nvSpPr>
        <p:spPr>
          <a:xfrm rot="10800000">
            <a:off x="8399297"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17" name="Gruppieren 16">
            <a:extLst>
              <a:ext uri="{FF2B5EF4-FFF2-40B4-BE49-F238E27FC236}">
                <a16:creationId xmlns:a16="http://schemas.microsoft.com/office/drawing/2014/main" id="{B7D09AD9-5DD0-1050-AE37-706119A2D054}"/>
              </a:ext>
            </a:extLst>
          </p:cNvPr>
          <p:cNvGrpSpPr/>
          <p:nvPr/>
        </p:nvGrpSpPr>
        <p:grpSpPr>
          <a:xfrm>
            <a:off x="1048219" y="4279620"/>
            <a:ext cx="1080000" cy="1080000"/>
            <a:chOff x="863933" y="4271030"/>
            <a:chExt cx="1080000" cy="1080000"/>
          </a:xfrm>
        </p:grpSpPr>
        <p:sp>
          <p:nvSpPr>
            <p:cNvPr id="16" name="Oval 15">
              <a:extLst>
                <a:ext uri="{FF2B5EF4-FFF2-40B4-BE49-F238E27FC236}">
                  <a16:creationId xmlns:a16="http://schemas.microsoft.com/office/drawing/2014/main" id="{DE7996C6-E8F7-20FF-82AF-B3D69BCC6B67}"/>
                </a:ext>
              </a:extLst>
            </p:cNvPr>
            <p:cNvSpPr/>
            <p:nvPr/>
          </p:nvSpPr>
          <p:spPr>
            <a:xfrm>
              <a:off x="863933" y="4271030"/>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pic>
          <p:nvPicPr>
            <p:cNvPr id="14" name="Grafik 13">
              <a:extLst>
                <a:ext uri="{FF2B5EF4-FFF2-40B4-BE49-F238E27FC236}">
                  <a16:creationId xmlns:a16="http://schemas.microsoft.com/office/drawing/2014/main" id="{CBAED34E-2CB3-1EFD-CDB9-4B83FA2979D3}"/>
                </a:ext>
              </a:extLst>
            </p:cNvPr>
            <p:cNvPicPr>
              <a:picLocks noChangeAspect="1"/>
            </p:cNvPicPr>
            <p:nvPr/>
          </p:nvPicPr>
          <p:blipFill>
            <a:blip r:embed="rId3"/>
            <a:stretch>
              <a:fillRect/>
            </a:stretch>
          </p:blipFill>
          <p:spPr>
            <a:xfrm>
              <a:off x="1073354" y="4483998"/>
              <a:ext cx="661158" cy="661158"/>
            </a:xfrm>
            <a:prstGeom prst="rect">
              <a:avLst/>
            </a:prstGeom>
          </p:spPr>
        </p:pic>
      </p:grpSp>
      <p:sp>
        <p:nvSpPr>
          <p:cNvPr id="19" name="Oval 18">
            <a:extLst>
              <a:ext uri="{FF2B5EF4-FFF2-40B4-BE49-F238E27FC236}">
                <a16:creationId xmlns:a16="http://schemas.microsoft.com/office/drawing/2014/main" id="{D8671CBB-97E0-4618-427A-0D7C4B902887}"/>
              </a:ext>
            </a:extLst>
          </p:cNvPr>
          <p:cNvSpPr/>
          <p:nvPr/>
        </p:nvSpPr>
        <p:spPr>
          <a:xfrm>
            <a:off x="2766928" y="4271030"/>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2" name="Oval 21">
            <a:extLst>
              <a:ext uri="{FF2B5EF4-FFF2-40B4-BE49-F238E27FC236}">
                <a16:creationId xmlns:a16="http://schemas.microsoft.com/office/drawing/2014/main" id="{7697650D-E676-26D5-DBD1-B28B5B110EA1}"/>
              </a:ext>
            </a:extLst>
          </p:cNvPr>
          <p:cNvSpPr/>
          <p:nvPr/>
        </p:nvSpPr>
        <p:spPr>
          <a:xfrm>
            <a:off x="4484709" y="4271030"/>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7" name="Textfeld 26">
            <a:extLst>
              <a:ext uri="{FF2B5EF4-FFF2-40B4-BE49-F238E27FC236}">
                <a16:creationId xmlns:a16="http://schemas.microsoft.com/office/drawing/2014/main" id="{81142B8F-F5A6-7779-4229-096BA2A5F046}"/>
              </a:ext>
            </a:extLst>
          </p:cNvPr>
          <p:cNvSpPr txBox="1"/>
          <p:nvPr/>
        </p:nvSpPr>
        <p:spPr>
          <a:xfrm>
            <a:off x="737591" y="5440418"/>
            <a:ext cx="1701255" cy="692497"/>
          </a:xfrm>
          <a:prstGeom prst="rect">
            <a:avLst/>
          </a:prstGeom>
          <a:noFill/>
        </p:spPr>
        <p:txBody>
          <a:bodyPr wrap="square" lIns="36000" rIns="36000" rtlCol="0">
            <a:spAutoFit/>
          </a:bodyPr>
          <a:lstStyle/>
          <a:p>
            <a:pPr lvl="0" algn="ctr"/>
            <a:r>
              <a:rPr lang="en-US" sz="1300">
                <a:solidFill>
                  <a:srgbClr val="000000"/>
                </a:solidFill>
              </a:rPr>
              <a:t>Meritocratic argument for inheritance taxes</a:t>
            </a:r>
          </a:p>
        </p:txBody>
      </p:sp>
      <p:sp>
        <p:nvSpPr>
          <p:cNvPr id="28" name="Textfeld 27">
            <a:extLst>
              <a:ext uri="{FF2B5EF4-FFF2-40B4-BE49-F238E27FC236}">
                <a16:creationId xmlns:a16="http://schemas.microsoft.com/office/drawing/2014/main" id="{A66B1020-C597-B4E1-24F8-C34F421892AC}"/>
              </a:ext>
            </a:extLst>
          </p:cNvPr>
          <p:cNvSpPr txBox="1"/>
          <p:nvPr/>
        </p:nvSpPr>
        <p:spPr>
          <a:xfrm>
            <a:off x="2392379" y="5440418"/>
            <a:ext cx="1829097" cy="692497"/>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a:ln>
                  <a:noFill/>
                </a:ln>
                <a:solidFill>
                  <a:srgbClr val="000000"/>
                </a:solidFill>
                <a:effectLst/>
                <a:uLnTx/>
                <a:uFillTx/>
                <a:latin typeface="Verdana"/>
                <a:ea typeface="+mn-ea"/>
                <a:cs typeface="+mn-cs"/>
              </a:rPr>
              <a:t>Prior models advocated</a:t>
            </a:r>
            <a:r>
              <a:rPr kumimoji="0" lang="de-DE" sz="1300" b="0" i="0" u="none" strike="noStrike" kern="1200" cap="none" spc="0" normalizeH="0" noProof="0">
                <a:ln>
                  <a:noFill/>
                </a:ln>
                <a:solidFill>
                  <a:srgbClr val="000000"/>
                </a:solidFill>
                <a:effectLst/>
                <a:uLnTx/>
                <a:uFillTx/>
                <a:latin typeface="Verdana"/>
                <a:ea typeface="+mn-ea"/>
                <a:cs typeface="+mn-cs"/>
              </a:rPr>
              <a:t> for </a:t>
            </a:r>
            <a:r>
              <a:rPr kumimoji="0" lang="de-DE" sz="1300" b="1" i="0" u="none" strike="noStrike" kern="1200" cap="none" spc="0" normalizeH="0" noProof="0">
                <a:ln>
                  <a:noFill/>
                </a:ln>
                <a:solidFill>
                  <a:srgbClr val="000000"/>
                </a:solidFill>
                <a:effectLst/>
                <a:uLnTx/>
                <a:uFillTx/>
                <a:latin typeface="Verdana"/>
                <a:ea typeface="+mn-ea"/>
                <a:cs typeface="+mn-cs"/>
              </a:rPr>
              <a:t>zero </a:t>
            </a:r>
            <a:r>
              <a:rPr kumimoji="0" lang="de-DE" sz="1300" i="0" u="none" strike="noStrike" kern="1200" cap="none" spc="0" normalizeH="0" noProof="0">
                <a:ln>
                  <a:noFill/>
                </a:ln>
                <a:solidFill>
                  <a:srgbClr val="000000"/>
                </a:solidFill>
                <a:effectLst/>
                <a:uLnTx/>
                <a:uFillTx/>
                <a:latin typeface="Verdana"/>
                <a:ea typeface="+mn-ea"/>
                <a:cs typeface="+mn-cs"/>
              </a:rPr>
              <a:t>capital income tax</a:t>
            </a:r>
            <a:endParaRPr kumimoji="0" lang="de-DE" sz="1300" i="0" u="none" strike="noStrike" kern="1200" cap="none" spc="0" normalizeH="0" baseline="0" noProof="0">
              <a:ln>
                <a:noFill/>
              </a:ln>
              <a:solidFill>
                <a:srgbClr val="000000"/>
              </a:solidFill>
              <a:effectLst/>
              <a:uLnTx/>
              <a:uFillTx/>
              <a:latin typeface="Verdana"/>
              <a:ea typeface="+mn-ea"/>
              <a:cs typeface="+mn-cs"/>
            </a:endParaRPr>
          </a:p>
        </p:txBody>
      </p:sp>
      <p:sp>
        <p:nvSpPr>
          <p:cNvPr id="29" name="Textfeld 28">
            <a:extLst>
              <a:ext uri="{FF2B5EF4-FFF2-40B4-BE49-F238E27FC236}">
                <a16:creationId xmlns:a16="http://schemas.microsoft.com/office/drawing/2014/main" id="{379EDA1C-C53D-1AB6-3ABD-8600E8A5E8F2}"/>
              </a:ext>
            </a:extLst>
          </p:cNvPr>
          <p:cNvSpPr txBox="1"/>
          <p:nvPr/>
        </p:nvSpPr>
        <p:spPr>
          <a:xfrm>
            <a:off x="4116487" y="5440417"/>
            <a:ext cx="1829097"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noProof="0">
                <a:solidFill>
                  <a:srgbClr val="000000"/>
                </a:solidFill>
                <a:latin typeface="Verdana"/>
              </a:rPr>
              <a:t>Recent models provide scope for capital taxation</a:t>
            </a:r>
            <a:endParaRPr kumimoji="0" lang="de-DE" sz="1300" b="0" i="0" u="none" strike="noStrike" kern="1200" cap="none" spc="0" normalizeH="0" baseline="0" noProof="0">
              <a:ln>
                <a:noFill/>
              </a:ln>
              <a:solidFill>
                <a:srgbClr val="000000"/>
              </a:solidFill>
              <a:effectLst/>
              <a:uLnTx/>
              <a:uFillTx/>
              <a:latin typeface="Verdana"/>
              <a:ea typeface="+mn-ea"/>
              <a:cs typeface="+mn-cs"/>
            </a:endParaRPr>
          </a:p>
        </p:txBody>
      </p:sp>
      <p:sp>
        <p:nvSpPr>
          <p:cNvPr id="30" name="Arrow: Chevron 56">
            <a:extLst>
              <a:ext uri="{FF2B5EF4-FFF2-40B4-BE49-F238E27FC236}">
                <a16:creationId xmlns:a16="http://schemas.microsoft.com/office/drawing/2014/main" id="{52E5C96F-46D8-CFB0-3038-D458DD08D838}"/>
              </a:ext>
            </a:extLst>
          </p:cNvPr>
          <p:cNvSpPr/>
          <p:nvPr/>
        </p:nvSpPr>
        <p:spPr>
          <a:xfrm>
            <a:off x="2282688" y="4475737"/>
            <a:ext cx="328842" cy="686949"/>
          </a:xfrm>
          <a:prstGeom prst="chevron">
            <a:avLst>
              <a:gd name="adj" fmla="val 59655"/>
            </a:avLst>
          </a:prstGeom>
          <a:gradFill>
            <a:gsLst>
              <a:gs pos="97000">
                <a:schemeClr val="accent3"/>
              </a:gs>
              <a:gs pos="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1" name="Arrow: Chevron 56">
            <a:extLst>
              <a:ext uri="{FF2B5EF4-FFF2-40B4-BE49-F238E27FC236}">
                <a16:creationId xmlns:a16="http://schemas.microsoft.com/office/drawing/2014/main" id="{852A7B73-E1E0-5AF7-1FA8-FDCA8057DA06}"/>
              </a:ext>
            </a:extLst>
          </p:cNvPr>
          <p:cNvSpPr/>
          <p:nvPr/>
        </p:nvSpPr>
        <p:spPr>
          <a:xfrm>
            <a:off x="4057055" y="4475737"/>
            <a:ext cx="328842" cy="686949"/>
          </a:xfrm>
          <a:prstGeom prst="chevron">
            <a:avLst>
              <a:gd name="adj" fmla="val 59655"/>
            </a:avLst>
          </a:prstGeom>
          <a:gradFill>
            <a:gsLst>
              <a:gs pos="97000">
                <a:schemeClr val="accent3"/>
              </a:gs>
              <a:gs pos="2300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4" name="Textfeld 33">
            <a:extLst>
              <a:ext uri="{FF2B5EF4-FFF2-40B4-BE49-F238E27FC236}">
                <a16:creationId xmlns:a16="http://schemas.microsoft.com/office/drawing/2014/main" id="{181A9058-1280-C2C4-1866-E13E75A48F5C}"/>
              </a:ext>
            </a:extLst>
          </p:cNvPr>
          <p:cNvSpPr txBox="1"/>
          <p:nvPr/>
        </p:nvSpPr>
        <p:spPr>
          <a:xfrm>
            <a:off x="9263946" y="3859465"/>
            <a:ext cx="1956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Higher Inequality</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p:sp>
        <p:nvSpPr>
          <p:cNvPr id="35" name="Textfeld 34">
            <a:extLst>
              <a:ext uri="{FF2B5EF4-FFF2-40B4-BE49-F238E27FC236}">
                <a16:creationId xmlns:a16="http://schemas.microsoft.com/office/drawing/2014/main" id="{18195AA6-C415-7BA9-4BD6-9E03A1A8F486}"/>
              </a:ext>
            </a:extLst>
          </p:cNvPr>
          <p:cNvSpPr txBox="1"/>
          <p:nvPr/>
        </p:nvSpPr>
        <p:spPr>
          <a:xfrm>
            <a:off x="8899129" y="5440417"/>
            <a:ext cx="2686630"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a:ln>
                  <a:noFill/>
                </a:ln>
                <a:solidFill>
                  <a:srgbClr val="000000"/>
                </a:solidFill>
                <a:effectLst/>
                <a:uLnTx/>
                <a:uFillTx/>
                <a:latin typeface="Verdana"/>
                <a:ea typeface="+mn-ea"/>
                <a:cs typeface="+mn-cs"/>
              </a:rPr>
              <a:t>Inequality is</a:t>
            </a:r>
            <a:r>
              <a:rPr kumimoji="0" lang="de-DE" sz="1300" b="0" i="0" u="none" strike="noStrike" kern="1200" cap="none" spc="0" normalizeH="0" noProof="0">
                <a:ln>
                  <a:noFill/>
                </a:ln>
                <a:solidFill>
                  <a:srgbClr val="000000"/>
                </a:solidFill>
                <a:effectLst/>
                <a:uLnTx/>
                <a:uFillTx/>
                <a:latin typeface="Verdana"/>
                <a:ea typeface="+mn-ea"/>
                <a:cs typeface="+mn-cs"/>
              </a:rPr>
              <a:t> slowly approaching </a:t>
            </a:r>
            <a:r>
              <a:rPr kumimoji="0" lang="de-DE" sz="1300" b="1" i="0" u="none" strike="noStrike" kern="1200" cap="none" spc="0" normalizeH="0" noProof="0">
                <a:ln>
                  <a:noFill/>
                </a:ln>
                <a:solidFill>
                  <a:srgbClr val="000000"/>
                </a:solidFill>
                <a:effectLst/>
                <a:uLnTx/>
                <a:uFillTx/>
                <a:latin typeface="Verdana"/>
                <a:ea typeface="+mn-ea"/>
                <a:cs typeface="+mn-cs"/>
              </a:rPr>
              <a:t>record levels </a:t>
            </a:r>
            <a:r>
              <a:rPr kumimoji="0" lang="de-DE" sz="1300" b="0" i="0" u="none" strike="noStrike" kern="1200" cap="none" spc="0" normalizeH="0" noProof="0">
                <a:ln>
                  <a:noFill/>
                </a:ln>
                <a:solidFill>
                  <a:srgbClr val="000000"/>
                </a:solidFill>
                <a:effectLst/>
                <a:uLnTx/>
                <a:uFillTx/>
                <a:latin typeface="Verdana"/>
                <a:ea typeface="+mn-ea"/>
                <a:cs typeface="+mn-cs"/>
              </a:rPr>
              <a:t>of the early 20th century</a:t>
            </a:r>
            <a:endParaRPr kumimoji="0" lang="de-DE" sz="1300" b="0" i="0" u="none" strike="noStrike" kern="1200" cap="none" spc="0" normalizeH="0" baseline="0" noProof="0">
              <a:ln>
                <a:noFill/>
              </a:ln>
              <a:solidFill>
                <a:srgbClr val="000000"/>
              </a:solidFill>
              <a:effectLst/>
              <a:uLnTx/>
              <a:uFillTx/>
              <a:latin typeface="Verdana"/>
              <a:ea typeface="+mn-ea"/>
              <a:cs typeface="+mn-cs"/>
            </a:endParaRPr>
          </a:p>
        </p:txBody>
      </p:sp>
      <p:sp>
        <p:nvSpPr>
          <p:cNvPr id="36" name="Textfeld 35">
            <a:extLst>
              <a:ext uri="{FF2B5EF4-FFF2-40B4-BE49-F238E27FC236}">
                <a16:creationId xmlns:a16="http://schemas.microsoft.com/office/drawing/2014/main" id="{86A8D34D-20DD-B896-0FEF-A75D8F68D7A5}"/>
              </a:ext>
            </a:extLst>
          </p:cNvPr>
          <p:cNvSpPr txBox="1"/>
          <p:nvPr/>
        </p:nvSpPr>
        <p:spPr>
          <a:xfrm>
            <a:off x="8731020" y="4258227"/>
            <a:ext cx="341194" cy="1015663"/>
          </a:xfrm>
          <a:prstGeom prst="rect">
            <a:avLst/>
          </a:prstGeom>
          <a:noFill/>
        </p:spPr>
        <p:txBody>
          <a:bodyPr wrap="square" rtlCol="0">
            <a:spAutoFit/>
          </a:bodyPr>
          <a:lstStyle>
            <a:defPPr>
              <a:defRPr lang="de-DE"/>
            </a:defPPr>
            <a:lvl1pPr algn="ctr">
              <a:defRPr sz="6000" b="1">
                <a:gradFill>
                  <a:gsLst>
                    <a:gs pos="97000">
                      <a:schemeClr val="accent3"/>
                    </a:gs>
                    <a:gs pos="23000">
                      <a:schemeClr val="accent1">
                        <a:lumMod val="60000"/>
                        <a:lumOff val="40000"/>
                      </a:schemeClr>
                    </a:gs>
                  </a:gsLst>
                  <a:lin ang="81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0" normalizeH="0" baseline="0" noProof="0">
                <a:ln>
                  <a:noFill/>
                </a:ln>
                <a:gradFill>
                  <a:gsLst>
                    <a:gs pos="97000">
                      <a:srgbClr val="4B2582"/>
                    </a:gs>
                    <a:gs pos="23000">
                      <a:srgbClr val="0096D3">
                        <a:lumMod val="60000"/>
                        <a:lumOff val="40000"/>
                      </a:srgbClr>
                    </a:gs>
                  </a:gsLst>
                  <a:lin ang="8100000" scaled="1"/>
                </a:gradFill>
                <a:effectLst/>
                <a:uLnTx/>
                <a:uFillTx/>
                <a:latin typeface="Verdana"/>
                <a:ea typeface="+mn-ea"/>
                <a:cs typeface="+mn-cs"/>
              </a:rPr>
              <a:t>+</a:t>
            </a:r>
          </a:p>
        </p:txBody>
      </p:sp>
      <p:sp>
        <p:nvSpPr>
          <p:cNvPr id="37" name="Textfeld 36">
            <a:extLst>
              <a:ext uri="{FF2B5EF4-FFF2-40B4-BE49-F238E27FC236}">
                <a16:creationId xmlns:a16="http://schemas.microsoft.com/office/drawing/2014/main" id="{5698280E-0C94-1523-D75A-A257AC10294E}"/>
              </a:ext>
            </a:extLst>
          </p:cNvPr>
          <p:cNvSpPr txBox="1"/>
          <p:nvPr/>
        </p:nvSpPr>
        <p:spPr>
          <a:xfrm>
            <a:off x="6198443" y="5440417"/>
            <a:ext cx="2686630"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a:ln>
                  <a:noFill/>
                </a:ln>
                <a:solidFill>
                  <a:srgbClr val="000000"/>
                </a:solidFill>
                <a:effectLst/>
                <a:uLnTx/>
                <a:uFillTx/>
                <a:latin typeface="Verdana"/>
                <a:ea typeface="+mn-ea"/>
                <a:cs typeface="+mn-cs"/>
              </a:rPr>
              <a:t>The advent of </a:t>
            </a:r>
            <a:r>
              <a:rPr kumimoji="0" lang="de-DE" sz="1300" b="1" i="0" u="none" strike="noStrike" kern="1200" cap="none" spc="0" normalizeH="0" baseline="0" noProof="0">
                <a:ln>
                  <a:noFill/>
                </a:ln>
                <a:solidFill>
                  <a:srgbClr val="000000"/>
                </a:solidFill>
                <a:effectLst/>
                <a:uLnTx/>
                <a:uFillTx/>
                <a:latin typeface="Verdana"/>
                <a:ea typeface="+mn-ea"/>
                <a:cs typeface="+mn-cs"/>
              </a:rPr>
              <a:t>Reaganomics</a:t>
            </a:r>
            <a:r>
              <a:rPr kumimoji="0" lang="de-DE" sz="1300" b="1" i="0" u="none" strike="noStrike" kern="1200" cap="none" spc="0" normalizeH="0" noProof="0">
                <a:ln>
                  <a:noFill/>
                </a:ln>
                <a:solidFill>
                  <a:srgbClr val="000000"/>
                </a:solidFill>
                <a:effectLst/>
                <a:uLnTx/>
                <a:uFillTx/>
                <a:latin typeface="Verdana"/>
                <a:ea typeface="+mn-ea"/>
                <a:cs typeface="+mn-cs"/>
              </a:rPr>
              <a:t> </a:t>
            </a:r>
            <a:r>
              <a:rPr lang="de-DE" sz="1300">
                <a:solidFill>
                  <a:srgbClr val="000000"/>
                </a:solidFill>
                <a:latin typeface="Verdana"/>
              </a:rPr>
              <a:t>gave rise to a plethora of corporate &amp; private </a:t>
            </a:r>
            <a:r>
              <a:rPr lang="de-DE" sz="1300" b="1">
                <a:solidFill>
                  <a:srgbClr val="000000"/>
                </a:solidFill>
                <a:latin typeface="Verdana"/>
              </a:rPr>
              <a:t>tax cuts</a:t>
            </a:r>
            <a:endParaRPr kumimoji="0" lang="de-DE" sz="1300" b="1" i="0" u="none" strike="noStrike" kern="1200" cap="none" spc="0" normalizeH="0" baseline="0" noProof="0">
              <a:ln>
                <a:noFill/>
              </a:ln>
              <a:solidFill>
                <a:srgbClr val="000000"/>
              </a:solidFill>
              <a:effectLst/>
              <a:uLnTx/>
              <a:uFillTx/>
              <a:latin typeface="Verdana"/>
            </a:endParaRPr>
          </a:p>
        </p:txBody>
      </p:sp>
      <p:sp>
        <p:nvSpPr>
          <p:cNvPr id="38" name="Textfeld 37">
            <a:extLst>
              <a:ext uri="{FF2B5EF4-FFF2-40B4-BE49-F238E27FC236}">
                <a16:creationId xmlns:a16="http://schemas.microsoft.com/office/drawing/2014/main" id="{E9DC0B20-D992-6D9E-41DF-E383A38BFCE1}"/>
              </a:ext>
            </a:extLst>
          </p:cNvPr>
          <p:cNvSpPr txBox="1"/>
          <p:nvPr/>
        </p:nvSpPr>
        <p:spPr>
          <a:xfrm>
            <a:off x="6457878" y="3859465"/>
            <a:ext cx="21677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1" u="none" strike="noStrike" kern="1200" cap="none" spc="0" normalizeH="0" baseline="0" noProof="0">
                <a:ln>
                  <a:noFill/>
                </a:ln>
                <a:solidFill>
                  <a:srgbClr val="000000"/>
                </a:solidFill>
                <a:effectLst/>
                <a:uLnTx/>
                <a:uFillTx/>
                <a:latin typeface="Verdana"/>
                <a:ea typeface="+mn-ea"/>
                <a:cs typeface="+mn-cs"/>
              </a:rPr>
              <a:t>Lower Taxes</a:t>
            </a: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179F40DB-0F7F-1FDE-C38D-5C2A99241F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6374" y="4427471"/>
            <a:ext cx="721155" cy="721155"/>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6C969268-4787-53BD-3C45-339DC3253C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0622" y="4472323"/>
            <a:ext cx="734455" cy="734455"/>
          </a:xfrm>
          <a:prstGeom prst="rect">
            <a:avLst/>
          </a:prstGeom>
        </p:spPr>
      </p:pic>
      <p:pic>
        <p:nvPicPr>
          <p:cNvPr id="39" name="Picture 38">
            <a:extLst>
              <a:ext uri="{FF2B5EF4-FFF2-40B4-BE49-F238E27FC236}">
                <a16:creationId xmlns:a16="http://schemas.microsoft.com/office/drawing/2014/main" id="{A492DD2D-08BE-02D9-2690-089428528539}"/>
              </a:ext>
            </a:extLst>
          </p:cNvPr>
          <p:cNvPicPr>
            <a:picLocks noChangeAspect="1"/>
          </p:cNvPicPr>
          <p:nvPr/>
        </p:nvPicPr>
        <p:blipFill>
          <a:blip r:embed="rId6"/>
          <a:stretch>
            <a:fillRect/>
          </a:stretch>
        </p:blipFill>
        <p:spPr>
          <a:xfrm flipH="1">
            <a:off x="9869013" y="4394198"/>
            <a:ext cx="746859" cy="746859"/>
          </a:xfrm>
          <a:prstGeom prst="rect">
            <a:avLst/>
          </a:prstGeom>
        </p:spPr>
      </p:pic>
      <p:pic>
        <p:nvPicPr>
          <p:cNvPr id="46" name="Picture 45">
            <a:extLst>
              <a:ext uri="{FF2B5EF4-FFF2-40B4-BE49-F238E27FC236}">
                <a16:creationId xmlns:a16="http://schemas.microsoft.com/office/drawing/2014/main" id="{B2044D8E-115B-4E3C-CD34-F1422C235590}"/>
              </a:ext>
            </a:extLst>
          </p:cNvPr>
          <p:cNvPicPr>
            <a:picLocks noChangeAspect="1"/>
          </p:cNvPicPr>
          <p:nvPr/>
        </p:nvPicPr>
        <p:blipFill>
          <a:blip r:embed="rId6"/>
          <a:stretch>
            <a:fillRect/>
          </a:stretch>
        </p:blipFill>
        <p:spPr>
          <a:xfrm rot="10800000" flipH="1">
            <a:off x="7168328" y="4415827"/>
            <a:ext cx="746859" cy="746859"/>
          </a:xfrm>
          <a:prstGeom prst="rect">
            <a:avLst/>
          </a:prstGeom>
        </p:spPr>
      </p:pic>
      <p:sp>
        <p:nvSpPr>
          <p:cNvPr id="61" name="Abgerundetes Rechteck 1">
            <a:extLst>
              <a:ext uri="{FF2B5EF4-FFF2-40B4-BE49-F238E27FC236}">
                <a16:creationId xmlns:a16="http://schemas.microsoft.com/office/drawing/2014/main" id="{8073F697-A2BE-1E73-5424-5C5BF949BFCC}"/>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62" name="Abgerundetes Rechteck 9">
            <a:extLst>
              <a:ext uri="{FF2B5EF4-FFF2-40B4-BE49-F238E27FC236}">
                <a16:creationId xmlns:a16="http://schemas.microsoft.com/office/drawing/2014/main" id="{784CB490-ED2C-7769-D24C-895360EE1A5F}"/>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63" name="Abgerundetes Rechteck 10">
            <a:extLst>
              <a:ext uri="{FF2B5EF4-FFF2-40B4-BE49-F238E27FC236}">
                <a16:creationId xmlns:a16="http://schemas.microsoft.com/office/drawing/2014/main" id="{8803642F-6D67-B18E-32E0-950E6C9DC05B}"/>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64" name="Abgerundetes Rechteck 16">
            <a:extLst>
              <a:ext uri="{FF2B5EF4-FFF2-40B4-BE49-F238E27FC236}">
                <a16:creationId xmlns:a16="http://schemas.microsoft.com/office/drawing/2014/main" id="{2002C84C-C0F1-6B99-EED9-E865B33AF741}"/>
              </a:ext>
            </a:extLst>
          </p:cNvPr>
          <p:cNvSpPr/>
          <p:nvPr/>
        </p:nvSpPr>
        <p:spPr>
          <a:xfrm>
            <a:off x="5355322"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1</a:t>
            </a:r>
          </a:p>
        </p:txBody>
      </p:sp>
      <p:sp>
        <p:nvSpPr>
          <p:cNvPr id="65" name="Abgerundetes Rechteck 17">
            <a:extLst>
              <a:ext uri="{FF2B5EF4-FFF2-40B4-BE49-F238E27FC236}">
                <a16:creationId xmlns:a16="http://schemas.microsoft.com/office/drawing/2014/main" id="{D5E0FCCF-18DC-83E0-2CD4-8A06AB587F32}"/>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66" name="Abgerundetes Rechteck 1">
            <a:extLst>
              <a:ext uri="{FF2B5EF4-FFF2-40B4-BE49-F238E27FC236}">
                <a16:creationId xmlns:a16="http://schemas.microsoft.com/office/drawing/2014/main" id="{624634BD-6FB3-DADA-233A-C64215F7D565}"/>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67" name="Abgerundetes Rechteck 17">
            <a:extLst>
              <a:ext uri="{FF2B5EF4-FFF2-40B4-BE49-F238E27FC236}">
                <a16:creationId xmlns:a16="http://schemas.microsoft.com/office/drawing/2014/main" id="{BA6E58FB-001C-9028-075E-5F2C6295AE83}"/>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777990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DF8342-F7C8-618B-B5F7-3E72680E3E21}"/>
              </a:ext>
            </a:extLst>
          </p:cNvPr>
          <p:cNvSpPr>
            <a:spLocks noGrp="1"/>
          </p:cNvSpPr>
          <p:nvPr>
            <p:ph type="sldNum" sz="quarter" idx="12"/>
          </p:nvPr>
        </p:nvSpPr>
        <p:spPr/>
        <p:txBody>
          <a:bodyPr/>
          <a:lstStyle/>
          <a:p>
            <a:fld id="{BE3DC40E-DBBE-4E2D-9EEC-FBF0DA0E9179}" type="slidenum">
              <a:rPr lang="en-US" smtClean="0"/>
              <a:pPr/>
              <a:t>31</a:t>
            </a:fld>
            <a:endParaRPr lang="en-US"/>
          </a:p>
        </p:txBody>
      </p:sp>
      <p:sp>
        <p:nvSpPr>
          <p:cNvPr id="4" name="Title 3">
            <a:extLst>
              <a:ext uri="{FF2B5EF4-FFF2-40B4-BE49-F238E27FC236}">
                <a16:creationId xmlns:a16="http://schemas.microsoft.com/office/drawing/2014/main" id="{C6DC0F53-8709-F2BD-9305-29710C663FE1}"/>
              </a:ext>
            </a:extLst>
          </p:cNvPr>
          <p:cNvSpPr>
            <a:spLocks noGrp="1"/>
          </p:cNvSpPr>
          <p:nvPr>
            <p:ph type="title"/>
          </p:nvPr>
        </p:nvSpPr>
        <p:spPr/>
        <p:txBody>
          <a:bodyPr/>
          <a:lstStyle/>
          <a:p>
            <a:r>
              <a:rPr lang="en-US"/>
              <a:t>Comprehensive Income Tax</a:t>
            </a:r>
          </a:p>
        </p:txBody>
      </p:sp>
      <p:sp>
        <p:nvSpPr>
          <p:cNvPr id="7" name="Content Placeholder 6">
            <a:extLst>
              <a:ext uri="{FF2B5EF4-FFF2-40B4-BE49-F238E27FC236}">
                <a16:creationId xmlns:a16="http://schemas.microsoft.com/office/drawing/2014/main" id="{D0095700-C7AE-A680-671F-D8A222AA346D}"/>
              </a:ext>
            </a:extLst>
          </p:cNvPr>
          <p:cNvSpPr>
            <a:spLocks noGrp="1"/>
          </p:cNvSpPr>
          <p:nvPr>
            <p:ph idx="1"/>
          </p:nvPr>
        </p:nvSpPr>
        <p:spPr/>
        <p:txBody>
          <a:bodyPr/>
          <a:lstStyle/>
          <a:p>
            <a:r>
              <a:rPr lang="en-US"/>
              <a:t>Rationale: What is Capital income, What is Labor Income </a:t>
            </a:r>
            <a:r>
              <a:rPr lang="en-US">
                <a:sym typeface="Wingdings" panose="05000000000000000000" pitchFamily="2" charset="2"/>
              </a:rPr>
              <a:t> Fuzzy Boundary</a:t>
            </a:r>
          </a:p>
          <a:p>
            <a:r>
              <a:rPr lang="en-US">
                <a:sym typeface="Wingdings" panose="05000000000000000000" pitchFamily="2" charset="2"/>
              </a:rPr>
              <a:t>Considerations:</a:t>
            </a:r>
          </a:p>
          <a:p>
            <a:pPr lvl="1"/>
            <a:r>
              <a:rPr lang="en-US">
                <a:sym typeface="Wingdings" panose="05000000000000000000" pitchFamily="2" charset="2"/>
              </a:rPr>
              <a:t>What is the theoretical case for separate taxation?</a:t>
            </a:r>
          </a:p>
          <a:p>
            <a:pPr lvl="2"/>
            <a:r>
              <a:rPr lang="en-US">
                <a:sym typeface="Wingdings" panose="05000000000000000000" pitchFamily="2" charset="2"/>
              </a:rPr>
              <a:t>“Old” Stiglitz and Atkinson  most efficient to tax income</a:t>
            </a:r>
          </a:p>
          <a:p>
            <a:pPr lvl="2"/>
            <a:r>
              <a:rPr lang="en-US">
                <a:sym typeface="Wingdings" panose="05000000000000000000" pitchFamily="2" charset="2"/>
              </a:rPr>
              <a:t>Separate taxation should be very close if income shifting elasticity high</a:t>
            </a:r>
          </a:p>
          <a:p>
            <a:pPr lvl="2"/>
            <a:r>
              <a:rPr lang="en-US">
                <a:sym typeface="Wingdings" panose="05000000000000000000" pitchFamily="2" charset="2"/>
              </a:rPr>
              <a:t>Consumption Tax? We discussed this – very </a:t>
            </a:r>
            <a:r>
              <a:rPr lang="en-US" err="1">
                <a:sym typeface="Wingdings" panose="05000000000000000000" pitchFamily="2" charset="2"/>
              </a:rPr>
              <a:t>very</a:t>
            </a:r>
            <a:r>
              <a:rPr lang="en-US">
                <a:sym typeface="Wingdings" panose="05000000000000000000" pitchFamily="2" charset="2"/>
              </a:rPr>
              <a:t> tough to implement, especially via discounted lifetime consumption, or annual consumption (verbally: consumption tax also doesn’t match the other models, i.e. the “old” one in terms of optimal labor tax and efficiency)</a:t>
            </a:r>
          </a:p>
          <a:p>
            <a:pPr lvl="1"/>
            <a:r>
              <a:rPr lang="en-US">
                <a:sym typeface="Wingdings" panose="05000000000000000000" pitchFamily="2" charset="2"/>
              </a:rPr>
              <a:t>In the (preliminary) end: Elasticity of cross sectional income shifting vs. of intertemporal substitution (consumption)  show that tax gap </a:t>
            </a:r>
            <a:r>
              <a:rPr lang="en-US" err="1">
                <a:sym typeface="Wingdings" panose="05000000000000000000" pitchFamily="2" charset="2"/>
              </a:rPr>
              <a:t>l&amp;k</a:t>
            </a:r>
            <a:r>
              <a:rPr lang="en-US">
                <a:sym typeface="Wingdings" panose="05000000000000000000" pitchFamily="2" charset="2"/>
              </a:rPr>
              <a:t> inverse to elasticity</a:t>
            </a:r>
          </a:p>
          <a:p>
            <a:pPr lvl="1"/>
            <a:r>
              <a:rPr lang="en-US">
                <a:sym typeface="Wingdings" panose="05000000000000000000" pitchFamily="2" charset="2"/>
              </a:rPr>
              <a:t>Tax Corporate income like labor income?</a:t>
            </a:r>
          </a:p>
          <a:p>
            <a:pPr lvl="1"/>
            <a:endParaRPr lang="en-US">
              <a:sym typeface="Wingdings" panose="05000000000000000000" pitchFamily="2" charset="2"/>
            </a:endParaRPr>
          </a:p>
          <a:p>
            <a:pPr lvl="2"/>
            <a:endParaRPr lang="en-US">
              <a:sym typeface="Wingdings" panose="05000000000000000000" pitchFamily="2" charset="2"/>
            </a:endParaRPr>
          </a:p>
          <a:p>
            <a:pPr lvl="2"/>
            <a:endParaRPr lang="en-US">
              <a:sym typeface="Wingdings" panose="05000000000000000000" pitchFamily="2" charset="2"/>
            </a:endParaRPr>
          </a:p>
          <a:p>
            <a:endParaRPr lang="en-US"/>
          </a:p>
        </p:txBody>
      </p:sp>
    </p:spTree>
    <p:extLst>
      <p:ext uri="{BB962C8B-B14F-4D97-AF65-F5344CB8AC3E}">
        <p14:creationId xmlns:p14="http://schemas.microsoft.com/office/powerpoint/2010/main" val="465515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Capital vs. Labor Income : Fuzzy Boundary</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Should all income be taxed the same?</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Recent Models Deviate from 0 Capital Income Tax</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1">
                <a:solidFill>
                  <a:srgbClr val="002350"/>
                </a:solidFill>
                <a:latin typeface="Verdana"/>
              </a:rPr>
              <a:t>Classic Theory</a:t>
            </a:r>
            <a:endParaRPr kumimoji="0" lang="de-DE" sz="1600" b="1" i="0" u="none" strike="noStrike" kern="1200" cap="none" spc="0" normalizeH="0" baseline="0" noProof="0">
              <a:ln>
                <a:noFill/>
              </a:ln>
              <a:solidFill>
                <a:srgbClr val="002350"/>
              </a:solidFill>
              <a:effectLst/>
              <a:uLnTx/>
              <a:uFillTx/>
              <a:latin typeface="Verdana"/>
              <a:ea typeface="+mn-ea"/>
              <a:cs typeface="+mn-cs"/>
            </a:endParaRP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Recent theory</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Stiglitz</a:t>
            </a:r>
            <a:r>
              <a:rPr kumimoji="0" lang="en-US" sz="1400" b="1" i="0" u="none" strike="noStrike" kern="1200" cap="none" spc="0" normalizeH="0" noProof="0">
                <a:ln>
                  <a:noFill/>
                </a:ln>
                <a:solidFill>
                  <a:srgbClr val="002350"/>
                </a:solidFill>
                <a:effectLst/>
                <a:uLnTx/>
                <a:uFillTx/>
                <a:latin typeface="Verdana"/>
                <a:ea typeface="+mn-ea"/>
                <a:cs typeface="+mn-cs"/>
              </a:rPr>
              <a:t> &amp; Atkinson (1976) conclude </a:t>
            </a:r>
            <a:r>
              <a:rPr lang="el-GR" sz="1400" b="1">
                <a:solidFill>
                  <a:srgbClr val="002350"/>
                </a:solidFill>
              </a:rPr>
              <a:t>Γ</a:t>
            </a:r>
            <a:r>
              <a:rPr lang="en-US" sz="1400" b="1">
                <a:solidFill>
                  <a:srgbClr val="002350"/>
                </a:solidFill>
              </a:rPr>
              <a:t>=0</a:t>
            </a: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Assumptions</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7"/>
            <a:ext cx="5396399"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a:ln>
                  <a:noFill/>
                </a:ln>
                <a:solidFill>
                  <a:srgbClr val="002350"/>
                </a:solidFill>
                <a:effectLst/>
                <a:uLnTx/>
                <a:uFillTx/>
                <a:latin typeface="Verdana"/>
                <a:ea typeface="+mn-ea"/>
                <a:cs typeface="+mn-cs"/>
              </a:rPr>
              <a:t>Can capital</a:t>
            </a:r>
            <a:r>
              <a:rPr kumimoji="0" lang="en-AU" sz="1400" b="1" i="0" u="none" strike="noStrike" kern="1200" cap="none" spc="0" normalizeH="0" noProof="0">
                <a:ln>
                  <a:noFill/>
                </a:ln>
                <a:solidFill>
                  <a:srgbClr val="002350"/>
                </a:solidFill>
                <a:effectLst/>
                <a:uLnTx/>
                <a:uFillTx/>
                <a:latin typeface="Verdana"/>
                <a:ea typeface="+mn-ea"/>
                <a:cs typeface="+mn-cs"/>
              </a:rPr>
              <a:t> income and labour income be substituted easily?</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01816"/>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25847" y="3659448"/>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Dreieck 12">
            <a:extLst>
              <a:ext uri="{FF2B5EF4-FFF2-40B4-BE49-F238E27FC236}">
                <a16:creationId xmlns:a16="http://schemas.microsoft.com/office/drawing/2014/main" id="{3569EBF4-1821-67D4-3447-44B7F58CCF87}"/>
              </a:ext>
            </a:extLst>
          </p:cNvPr>
          <p:cNvSpPr/>
          <p:nvPr/>
        </p:nvSpPr>
        <p:spPr>
          <a:xfrm rot="10800000">
            <a:off x="8399297"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38" name="Textfeld 37">
            <a:extLst>
              <a:ext uri="{FF2B5EF4-FFF2-40B4-BE49-F238E27FC236}">
                <a16:creationId xmlns:a16="http://schemas.microsoft.com/office/drawing/2014/main" id="{E9DC0B20-D992-6D9E-41DF-E383A38BFCE1}"/>
              </a:ext>
            </a:extLst>
          </p:cNvPr>
          <p:cNvSpPr txBox="1"/>
          <p:nvPr/>
        </p:nvSpPr>
        <p:spPr>
          <a:xfrm>
            <a:off x="7801191" y="3906848"/>
            <a:ext cx="2167760" cy="307777"/>
          </a:xfrm>
          <a:prstGeom prst="rect">
            <a:avLst/>
          </a:prstGeom>
          <a:noFill/>
        </p:spPr>
        <p:txBody>
          <a:bodyPr wrap="square" rtlCol="0">
            <a:spAutoFit/>
          </a:bodyPr>
          <a:lstStyle/>
          <a:p>
            <a:pPr lvl="0" algn="ctr"/>
            <a:r>
              <a:rPr lang="en-US" sz="1400" b="1">
                <a:solidFill>
                  <a:srgbClr val="002350"/>
                </a:solidFill>
              </a:rPr>
              <a:t>Fuzzy Boundary</a:t>
            </a:r>
          </a:p>
        </p:txBody>
      </p:sp>
      <p:sp>
        <p:nvSpPr>
          <p:cNvPr id="2" name="TextBox 1">
            <a:extLst>
              <a:ext uri="{FF2B5EF4-FFF2-40B4-BE49-F238E27FC236}">
                <a16:creationId xmlns:a16="http://schemas.microsoft.com/office/drawing/2014/main" id="{67A6BDB7-E40E-FE14-AA6B-A848F2A254CE}"/>
              </a:ext>
            </a:extLst>
          </p:cNvPr>
          <p:cNvSpPr txBox="1"/>
          <p:nvPr/>
        </p:nvSpPr>
        <p:spPr>
          <a:xfrm>
            <a:off x="795657" y="4087732"/>
            <a:ext cx="1627586" cy="306467"/>
          </a:xfrm>
          <a:prstGeom prst="roundRect">
            <a:avLst/>
          </a:prstGeom>
          <a:noFill/>
          <a:ln>
            <a:solidFill>
              <a:srgbClr val="4B2582"/>
            </a:solidFill>
          </a:ln>
        </p:spPr>
        <p:txBody>
          <a:bodyPr wrap="square" rtlCol="0">
            <a:spAutoFit/>
          </a:bodyPr>
          <a:lstStyle/>
          <a:p>
            <a:pPr algn="ctr"/>
            <a:r>
              <a:rPr lang="en-US" sz="1200" b="1"/>
              <a:t>2-Period Life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D007C43-1216-C9C4-B635-A05B9E1B6C10}"/>
                  </a:ext>
                </a:extLst>
              </p:cNvPr>
              <p:cNvSpPr txBox="1"/>
              <p:nvPr/>
            </p:nvSpPr>
            <p:spPr>
              <a:xfrm>
                <a:off x="1223419" y="4730746"/>
                <a:ext cx="1721245" cy="306467"/>
              </a:xfrm>
              <a:prstGeom prst="roundRect">
                <a:avLst/>
              </a:prstGeom>
              <a:noFill/>
              <a:ln>
                <a:solidFill>
                  <a:srgbClr val="4B2582"/>
                </a:solidFill>
              </a:ln>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rPr>
                        <m:t>=</m:t>
                      </m:r>
                      <m:sSub>
                        <m:sSubPr>
                          <m:ctrlPr>
                            <a:rPr lang="en-US" sz="1200" b="1" i="1">
                              <a:latin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𝒚</m:t>
                          </m:r>
                        </m:e>
                        <m:sub>
                          <m:r>
                            <a:rPr lang="en-US" sz="1200" b="1" i="1">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𝒍</m:t>
                          </m:r>
                          <m:r>
                            <a:rPr lang="en-US" sz="1200" b="1" i="1">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ea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𝒄</m:t>
                          </m:r>
                        </m:e>
                        <m:sub>
                          <m:r>
                            <a:rPr lang="en-US" sz="1200" b="1" i="1" smtClean="0">
                              <a:latin typeface="Cambria Math" panose="02040503050406030204" pitchFamily="18" charset="0"/>
                              <a:ea typeface="Cambria Math" panose="02040503050406030204" pitchFamily="18" charset="0"/>
                            </a:rPr>
                            <m:t>𝟏</m:t>
                          </m:r>
                          <m:r>
                            <a:rPr lang="en-US" sz="1200" b="1" i="1">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ea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𝒌</m:t>
                          </m:r>
                        </m:e>
                        <m:sub>
                          <m:r>
                            <a:rPr lang="en-US" sz="1200" b="1" i="1" smtClean="0">
                              <a:latin typeface="Cambria Math" panose="02040503050406030204" pitchFamily="18" charset="0"/>
                              <a:ea typeface="Cambria Math" panose="02040503050406030204" pitchFamily="18" charset="0"/>
                            </a:rPr>
                            <m:t>𝟐</m:t>
                          </m:r>
                          <m:r>
                            <a:rPr lang="en-US" sz="1200" b="1" i="1">
                              <a:latin typeface="Cambria Math" panose="02040503050406030204" pitchFamily="18" charset="0"/>
                              <a:ea typeface="Cambria Math" panose="02040503050406030204" pitchFamily="18" charset="0"/>
                            </a:rPr>
                            <m:t>𝒊</m:t>
                          </m:r>
                        </m:sub>
                      </m:sSub>
                    </m:oMath>
                  </m:oMathPara>
                </a14:m>
                <a:endParaRPr lang="en-US" sz="1200" b="1"/>
              </a:p>
            </p:txBody>
          </p:sp>
        </mc:Choice>
        <mc:Fallback>
          <p:sp>
            <p:nvSpPr>
              <p:cNvPr id="15" name="TextBox 14">
                <a:extLst>
                  <a:ext uri="{FF2B5EF4-FFF2-40B4-BE49-F238E27FC236}">
                    <a16:creationId xmlns:a16="http://schemas.microsoft.com/office/drawing/2014/main" id="{1D007C43-1216-C9C4-B635-A05B9E1B6C10}"/>
                  </a:ext>
                </a:extLst>
              </p:cNvPr>
              <p:cNvSpPr txBox="1">
                <a:spLocks noRot="1" noChangeAspect="1" noMove="1" noResize="1" noEditPoints="1" noAdjustHandles="1" noChangeArrowheads="1" noChangeShapeType="1" noTextEdit="1"/>
              </p:cNvSpPr>
              <p:nvPr/>
            </p:nvSpPr>
            <p:spPr>
              <a:xfrm>
                <a:off x="1223419" y="4730746"/>
                <a:ext cx="1721245" cy="306467"/>
              </a:xfrm>
              <a:prstGeom prst="roundRect">
                <a:avLst/>
              </a:prstGeom>
              <a:blipFill>
                <a:blip r:embed="rId3"/>
                <a:stretch>
                  <a:fillRect/>
                </a:stretch>
              </a:blipFill>
              <a:ln>
                <a:solidFill>
                  <a:srgbClr val="4B2582"/>
                </a:solidFill>
              </a:ln>
            </p:spPr>
            <p:txBody>
              <a:bodyPr/>
              <a:lstStyle/>
              <a:p>
                <a:r>
                  <a:rPr lang="LID4096">
                    <a:noFill/>
                  </a:rPr>
                  <a:t> </a:t>
                </a:r>
              </a:p>
            </p:txBody>
          </p:sp>
        </mc:Fallback>
      </mc:AlternateContent>
      <p:sp>
        <p:nvSpPr>
          <p:cNvPr id="23" name="TextBox 22">
            <a:extLst>
              <a:ext uri="{FF2B5EF4-FFF2-40B4-BE49-F238E27FC236}">
                <a16:creationId xmlns:a16="http://schemas.microsoft.com/office/drawing/2014/main" id="{47BD0EEA-2E4E-5FB8-C27B-6480C1FC0983}"/>
              </a:ext>
            </a:extLst>
          </p:cNvPr>
          <p:cNvSpPr txBox="1"/>
          <p:nvPr/>
        </p:nvSpPr>
        <p:spPr>
          <a:xfrm>
            <a:off x="4177433" y="4087731"/>
            <a:ext cx="1627586" cy="306467"/>
          </a:xfrm>
          <a:prstGeom prst="roundRect">
            <a:avLst/>
          </a:prstGeom>
          <a:noFill/>
          <a:ln>
            <a:solidFill>
              <a:srgbClr val="4B2582"/>
            </a:solidFill>
          </a:ln>
        </p:spPr>
        <p:txBody>
          <a:bodyPr wrap="square" rtlCol="0">
            <a:spAutoFit/>
          </a:bodyPr>
          <a:lstStyle/>
          <a:p>
            <a:pPr algn="ctr"/>
            <a:r>
              <a:rPr lang="en-US" sz="1200" b="1"/>
              <a:t>Labor income</a:t>
            </a:r>
          </a:p>
        </p:txBody>
      </p:sp>
      <p:sp>
        <p:nvSpPr>
          <p:cNvPr id="24" name="TextBox 23">
            <a:extLst>
              <a:ext uri="{FF2B5EF4-FFF2-40B4-BE49-F238E27FC236}">
                <a16:creationId xmlns:a16="http://schemas.microsoft.com/office/drawing/2014/main" id="{EADEE03E-80B1-8748-9085-AFA9FB005962}"/>
              </a:ext>
            </a:extLst>
          </p:cNvPr>
          <p:cNvSpPr txBox="1"/>
          <p:nvPr/>
        </p:nvSpPr>
        <p:spPr>
          <a:xfrm>
            <a:off x="2486545" y="4087731"/>
            <a:ext cx="1627586" cy="306467"/>
          </a:xfrm>
          <a:prstGeom prst="roundRect">
            <a:avLst/>
          </a:prstGeom>
          <a:noFill/>
          <a:ln>
            <a:solidFill>
              <a:srgbClr val="4B2582"/>
            </a:solidFill>
          </a:ln>
        </p:spPr>
        <p:txBody>
          <a:bodyPr wrap="square" rtlCol="0">
            <a:spAutoFit/>
          </a:bodyPr>
          <a:lstStyle/>
          <a:p>
            <a:pPr algn="ctr"/>
            <a:r>
              <a:rPr lang="en-US" sz="1200" b="1"/>
              <a:t>No Inheritance</a:t>
            </a:r>
          </a:p>
        </p:txBody>
      </p:sp>
      <p:sp>
        <p:nvSpPr>
          <p:cNvPr id="25" name="Textfeld 37">
            <a:extLst>
              <a:ext uri="{FF2B5EF4-FFF2-40B4-BE49-F238E27FC236}">
                <a16:creationId xmlns:a16="http://schemas.microsoft.com/office/drawing/2014/main" id="{91CFBAE0-E547-4C18-14FF-2944841E4877}"/>
              </a:ext>
            </a:extLst>
          </p:cNvPr>
          <p:cNvSpPr txBox="1"/>
          <p:nvPr/>
        </p:nvSpPr>
        <p:spPr>
          <a:xfrm>
            <a:off x="736858" y="4730746"/>
            <a:ext cx="4840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a:t>
            </a:r>
            <a:r>
              <a:rPr kumimoji="0" lang="de-DE" sz="1400" b="0" i="1" u="none" strike="noStrike" kern="1200" cap="none" spc="0" normalizeH="0" baseline="-25000" noProof="0">
                <a:ln>
                  <a:noFill/>
                </a:ln>
                <a:solidFill>
                  <a:srgbClr val="000000"/>
                </a:solidFill>
                <a:effectLst/>
                <a:uLnTx/>
                <a:uFillTx/>
                <a:latin typeface="Verdana"/>
                <a:ea typeface="+mn-ea"/>
                <a:cs typeface="+mn-cs"/>
              </a:rPr>
              <a:t>1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0ED0734-641D-1751-4426-1C26F4D141A4}"/>
                  </a:ext>
                </a:extLst>
              </p:cNvPr>
              <p:cNvSpPr txBox="1"/>
              <p:nvPr/>
            </p:nvSpPr>
            <p:spPr>
              <a:xfrm>
                <a:off x="3792703" y="4730746"/>
                <a:ext cx="1990554" cy="306467"/>
              </a:xfrm>
              <a:prstGeom prst="roundRect">
                <a:avLst/>
              </a:prstGeom>
              <a:noFill/>
              <a:ln>
                <a:solidFill>
                  <a:srgbClr val="4B2582"/>
                </a:solidFill>
              </a:ln>
            </p:spPr>
            <p:txBody>
              <a:bodyPr wrap="square" rtlCol="0" anchor="ctr">
                <a:spAutoFit/>
              </a:bodyPr>
              <a:lstStyle/>
              <a:p>
                <a:pPr algn="ct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𝟐</m:t>
                        </m:r>
                        <m:r>
                          <a:rPr lang="en-US" sz="1200" b="1" i="1" smtClean="0">
                            <a:latin typeface="Cambria Math" panose="02040503050406030204" pitchFamily="18" charset="0"/>
                            <a:ea typeface="Cambria Math" panose="02040503050406030204" pitchFamily="18" charset="0"/>
                          </a:rPr>
                          <m:t>𝒊</m:t>
                        </m:r>
                      </m:sub>
                    </m:sSub>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𝒚</m:t>
                        </m:r>
                      </m:e>
                      <m:sub>
                        <m:r>
                          <a:rPr lang="en-US" sz="1200" b="1" i="1" smtClean="0">
                            <a:latin typeface="Cambria Math" panose="02040503050406030204" pitchFamily="18" charset="0"/>
                            <a:ea typeface="Cambria Math" panose="02040503050406030204" pitchFamily="18" charset="0"/>
                          </a:rPr>
                          <m:t>𝟐</m:t>
                        </m:r>
                        <m:r>
                          <a:rPr lang="en-US" sz="1200" b="1" i="1" smtClean="0">
                            <a:latin typeface="Cambria Math" panose="02040503050406030204" pitchFamily="18" charset="0"/>
                            <a:ea typeface="Cambria Math" panose="02040503050406030204" pitchFamily="18" charset="0"/>
                          </a:rPr>
                          <m:t>𝒍𝒊</m:t>
                        </m:r>
                      </m:sub>
                    </m:sSub>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𝟏</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𝒓</m:t>
                    </m:r>
                    <m:r>
                      <a:rPr lang="en-US" sz="1200" b="1" i="1" smtClean="0">
                        <a:latin typeface="Cambria Math" panose="02040503050406030204" pitchFamily="18" charset="0"/>
                        <a:ea typeface="Cambria Math" panose="02040503050406030204" pitchFamily="18" charset="0"/>
                      </a:rPr>
                      <m:t>)</m:t>
                    </m:r>
                  </m:oMath>
                </a14:m>
                <a:r>
                  <a:rPr lang="en-US" sz="1200" b="1"/>
                  <a:t>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𝒌</m:t>
                        </m:r>
                      </m:e>
                      <m:sub>
                        <m:r>
                          <a:rPr lang="en-US" sz="1200" b="1" i="1">
                            <a:latin typeface="Cambria Math" panose="02040503050406030204" pitchFamily="18" charset="0"/>
                            <a:ea typeface="Cambria Math" panose="02040503050406030204" pitchFamily="18" charset="0"/>
                          </a:rPr>
                          <m:t>𝟐</m:t>
                        </m:r>
                        <m:r>
                          <a:rPr lang="en-US" sz="1200" b="1" i="1">
                            <a:latin typeface="Cambria Math" panose="02040503050406030204" pitchFamily="18" charset="0"/>
                            <a:ea typeface="Cambria Math" panose="02040503050406030204" pitchFamily="18" charset="0"/>
                          </a:rPr>
                          <m:t>𝒊</m:t>
                        </m:r>
                      </m:sub>
                    </m:sSub>
                  </m:oMath>
                </a14:m>
                <a:endParaRPr lang="en-US" sz="1200" b="1"/>
              </a:p>
            </p:txBody>
          </p:sp>
        </mc:Choice>
        <mc:Fallback>
          <p:sp>
            <p:nvSpPr>
              <p:cNvPr id="26" name="TextBox 25">
                <a:extLst>
                  <a:ext uri="{FF2B5EF4-FFF2-40B4-BE49-F238E27FC236}">
                    <a16:creationId xmlns:a16="http://schemas.microsoft.com/office/drawing/2014/main" id="{50ED0734-641D-1751-4426-1C26F4D141A4}"/>
                  </a:ext>
                </a:extLst>
              </p:cNvPr>
              <p:cNvSpPr txBox="1">
                <a:spLocks noRot="1" noChangeAspect="1" noMove="1" noResize="1" noEditPoints="1" noAdjustHandles="1" noChangeArrowheads="1" noChangeShapeType="1" noTextEdit="1"/>
              </p:cNvSpPr>
              <p:nvPr/>
            </p:nvSpPr>
            <p:spPr>
              <a:xfrm>
                <a:off x="3792703" y="4730746"/>
                <a:ext cx="1990554" cy="306467"/>
              </a:xfrm>
              <a:prstGeom prst="roundRect">
                <a:avLst/>
              </a:prstGeom>
              <a:blipFill>
                <a:blip r:embed="rId4"/>
                <a:stretch>
                  <a:fillRect b="-5769"/>
                </a:stretch>
              </a:blipFill>
              <a:ln>
                <a:solidFill>
                  <a:srgbClr val="4B2582"/>
                </a:solidFill>
              </a:ln>
            </p:spPr>
            <p:txBody>
              <a:bodyPr/>
              <a:lstStyle/>
              <a:p>
                <a:r>
                  <a:rPr lang="LID4096">
                    <a:noFill/>
                  </a:rPr>
                  <a:t> </a:t>
                </a:r>
              </a:p>
            </p:txBody>
          </p:sp>
        </mc:Fallback>
      </mc:AlternateContent>
      <p:sp>
        <p:nvSpPr>
          <p:cNvPr id="32" name="Textfeld 37">
            <a:extLst>
              <a:ext uri="{FF2B5EF4-FFF2-40B4-BE49-F238E27FC236}">
                <a16:creationId xmlns:a16="http://schemas.microsoft.com/office/drawing/2014/main" id="{92685D36-D836-D6F2-B2C7-FE5D26160A7A}"/>
              </a:ext>
            </a:extLst>
          </p:cNvPr>
          <p:cNvSpPr txBox="1"/>
          <p:nvPr/>
        </p:nvSpPr>
        <p:spPr>
          <a:xfrm>
            <a:off x="3306142" y="4730746"/>
            <a:ext cx="4840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a:t>
            </a:r>
            <a:r>
              <a:rPr lang="de-DE" sz="1400" i="1" baseline="-25000">
                <a:solidFill>
                  <a:srgbClr val="000000"/>
                </a:solidFill>
                <a:latin typeface="Verdana"/>
              </a:rPr>
              <a:t>2</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p:sp>
        <p:nvSpPr>
          <p:cNvPr id="33" name="Geschweifte Klammer rechts 27">
            <a:extLst>
              <a:ext uri="{FF2B5EF4-FFF2-40B4-BE49-F238E27FC236}">
                <a16:creationId xmlns:a16="http://schemas.microsoft.com/office/drawing/2014/main" id="{5489347D-585C-619B-8102-1BB7B7B1D92B}"/>
              </a:ext>
            </a:extLst>
          </p:cNvPr>
          <p:cNvSpPr/>
          <p:nvPr/>
        </p:nvSpPr>
        <p:spPr>
          <a:xfrm rot="5400000">
            <a:off x="3251030" y="2829294"/>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0" name="Textfeld 36">
            <a:extLst>
              <a:ext uri="{FF2B5EF4-FFF2-40B4-BE49-F238E27FC236}">
                <a16:creationId xmlns:a16="http://schemas.microsoft.com/office/drawing/2014/main" id="{75079D68-F276-E4C2-74B4-77774A30549A}"/>
              </a:ext>
            </a:extLst>
          </p:cNvPr>
          <p:cNvSpPr txBox="1"/>
          <p:nvPr/>
        </p:nvSpPr>
        <p:spPr>
          <a:xfrm>
            <a:off x="836187" y="5486583"/>
            <a:ext cx="49688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Verdana"/>
                <a:ea typeface="+mn-ea"/>
                <a:cs typeface="+mn-cs"/>
              </a:rPr>
              <a:t>The authors conclude that a capital</a:t>
            </a:r>
            <a:r>
              <a:rPr kumimoji="0" lang="de-DE" sz="1200" b="0" i="0" u="none" strike="noStrike" kern="1200" cap="none" spc="0" normalizeH="0" noProof="0">
                <a:ln>
                  <a:noFill/>
                </a:ln>
                <a:solidFill>
                  <a:srgbClr val="000000"/>
                </a:solidFill>
                <a:effectLst/>
                <a:uLnTx/>
                <a:uFillTx/>
                <a:latin typeface="Verdana"/>
                <a:ea typeface="+mn-ea"/>
                <a:cs typeface="+mn-cs"/>
              </a:rPr>
              <a:t> income tax only leads to </a:t>
            </a:r>
            <a:r>
              <a:rPr kumimoji="0" lang="de-DE" sz="1200" b="1" i="0" u="none" strike="noStrike" kern="1200" cap="none" spc="0" normalizeH="0" noProof="0">
                <a:ln>
                  <a:noFill/>
                </a:ln>
                <a:solidFill>
                  <a:srgbClr val="000000"/>
                </a:solidFill>
                <a:effectLst/>
                <a:uLnTx/>
                <a:uFillTx/>
                <a:latin typeface="Verdana"/>
                <a:ea typeface="+mn-ea"/>
                <a:cs typeface="+mn-cs"/>
              </a:rPr>
              <a:t>intertemporal distortions</a:t>
            </a:r>
            <a:r>
              <a:rPr kumimoji="0" lang="de-DE" sz="1200" b="0" i="0" u="none" strike="noStrike" kern="1200" cap="none" spc="0" normalizeH="0" noProof="0">
                <a:ln>
                  <a:noFill/>
                </a:ln>
                <a:solidFill>
                  <a:srgbClr val="000000"/>
                </a:solidFill>
                <a:effectLst/>
                <a:uLnTx/>
                <a:uFillTx/>
                <a:latin typeface="Verdana"/>
                <a:ea typeface="+mn-ea"/>
                <a:cs typeface="+mn-cs"/>
              </a:rPr>
              <a:t>, leading to a </a:t>
            </a:r>
            <a:r>
              <a:rPr kumimoji="0" lang="de-DE" sz="1200" b="1" i="0" u="none" strike="noStrike" kern="1200" cap="none" spc="0" normalizeH="0" noProof="0">
                <a:ln>
                  <a:noFill/>
                </a:ln>
                <a:solidFill>
                  <a:srgbClr val="000000"/>
                </a:solidFill>
                <a:effectLst/>
                <a:uLnTx/>
                <a:uFillTx/>
                <a:latin typeface="Verdana"/>
                <a:ea typeface="+mn-ea"/>
                <a:cs typeface="+mn-cs"/>
              </a:rPr>
              <a:t>tax exclusively on income</a:t>
            </a:r>
            <a:endParaRPr kumimoji="0" lang="de-DE" sz="1200" b="1" i="0" u="none" strike="noStrike" kern="1200" cap="none" spc="0" normalizeH="0" baseline="0" noProof="0">
              <a:ln>
                <a:noFill/>
              </a:ln>
              <a:solidFill>
                <a:srgbClr val="000000"/>
              </a:solidFill>
              <a:effectLst/>
              <a:uLnTx/>
              <a:uFillTx/>
              <a:latin typeface="Verdana"/>
              <a:ea typeface="+mn-ea"/>
              <a:cs typeface="+mn-cs"/>
            </a:endParaRPr>
          </a:p>
        </p:txBody>
      </p:sp>
      <p:sp>
        <p:nvSpPr>
          <p:cNvPr id="47" name="Textfeld 37">
            <a:extLst>
              <a:ext uri="{FF2B5EF4-FFF2-40B4-BE49-F238E27FC236}">
                <a16:creationId xmlns:a16="http://schemas.microsoft.com/office/drawing/2014/main" id="{5D9A82A7-0117-0CF9-F6ED-C9C9A03FA132}"/>
              </a:ext>
            </a:extLst>
          </p:cNvPr>
          <p:cNvSpPr txBox="1"/>
          <p:nvPr/>
        </p:nvSpPr>
        <p:spPr>
          <a:xfrm>
            <a:off x="6239513" y="4199323"/>
            <a:ext cx="53242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Among </a:t>
            </a:r>
            <a:r>
              <a:rPr lang="de-DE" sz="1200" b="1">
                <a:solidFill>
                  <a:srgbClr val="000000"/>
                </a:solidFill>
                <a:latin typeface="Verdana"/>
              </a:rPr>
              <a:t>business owners</a:t>
            </a:r>
            <a:r>
              <a:rPr lang="de-DE" sz="1200">
                <a:solidFill>
                  <a:srgbClr val="000000"/>
                </a:solidFill>
                <a:latin typeface="Verdana"/>
              </a:rPr>
              <a:t>, it is relatively more easy to shift between labor and capital income, i.e. by </a:t>
            </a:r>
            <a:r>
              <a:rPr lang="de-DE" sz="1200" b="1">
                <a:solidFill>
                  <a:srgbClr val="000000"/>
                </a:solidFill>
                <a:latin typeface="Verdana"/>
              </a:rPr>
              <a:t>deciding</a:t>
            </a:r>
            <a:r>
              <a:rPr lang="de-DE" sz="1200">
                <a:solidFill>
                  <a:srgbClr val="000000"/>
                </a:solidFill>
                <a:latin typeface="Verdana"/>
              </a:rPr>
              <a:t> on the payout of wages to the CEO – Employee </a:t>
            </a:r>
            <a:r>
              <a:rPr lang="de-DE" sz="1200" b="1">
                <a:solidFill>
                  <a:srgbClr val="000000"/>
                </a:solidFill>
                <a:latin typeface="Verdana"/>
              </a:rPr>
              <a:t>stock options </a:t>
            </a:r>
            <a:r>
              <a:rPr lang="de-DE" sz="1200">
                <a:solidFill>
                  <a:srgbClr val="000000"/>
                </a:solidFill>
                <a:latin typeface="Verdana"/>
              </a:rPr>
              <a:t>apply here too</a:t>
            </a:r>
            <a:endParaRPr kumimoji="0" lang="de-DE" sz="1200" b="0" u="none" strike="noStrike" kern="1200" cap="none" spc="0" normalizeH="0" baseline="0" noProof="0">
              <a:ln>
                <a:noFill/>
              </a:ln>
              <a:solidFill>
                <a:srgbClr val="000000"/>
              </a:solidFill>
              <a:effectLst/>
              <a:uLnTx/>
              <a:uFillTx/>
              <a:latin typeface="Verdana"/>
            </a:endParaRPr>
          </a:p>
        </p:txBody>
      </p:sp>
      <p:sp>
        <p:nvSpPr>
          <p:cNvPr id="48" name="Geschweifte Klammer rechts 27">
            <a:extLst>
              <a:ext uri="{FF2B5EF4-FFF2-40B4-BE49-F238E27FC236}">
                <a16:creationId xmlns:a16="http://schemas.microsoft.com/office/drawing/2014/main" id="{75BE10C9-68A8-728C-001B-150EEA3FBBF3}"/>
              </a:ext>
            </a:extLst>
          </p:cNvPr>
          <p:cNvSpPr/>
          <p:nvPr/>
        </p:nvSpPr>
        <p:spPr>
          <a:xfrm rot="5400000">
            <a:off x="8815498" y="2424542"/>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0" name="Textfeld 37">
            <a:extLst>
              <a:ext uri="{FF2B5EF4-FFF2-40B4-BE49-F238E27FC236}">
                <a16:creationId xmlns:a16="http://schemas.microsoft.com/office/drawing/2014/main" id="{E19BC7F4-666D-00EA-F9AF-1416D1A85208}"/>
              </a:ext>
            </a:extLst>
          </p:cNvPr>
          <p:cNvSpPr txBox="1"/>
          <p:nvPr/>
        </p:nvSpPr>
        <p:spPr>
          <a:xfrm>
            <a:off x="6239513" y="5027864"/>
            <a:ext cx="53242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Given this “fuzziness“ assumption, governments have difficulty discerning income flows and may rather tax incomes with minimal tax differences – this difference hinges on </a:t>
            </a:r>
            <a:r>
              <a:rPr lang="de-DE" sz="1200" b="1">
                <a:solidFill>
                  <a:srgbClr val="000000"/>
                </a:solidFill>
                <a:latin typeface="Verdana"/>
              </a:rPr>
              <a:t>2 elasticities‘ sizes </a:t>
            </a:r>
            <a:endParaRPr kumimoji="0" lang="de-DE" sz="1200" b="1" u="none" strike="noStrike" kern="1200" cap="none" spc="0" normalizeH="0" baseline="0" noProof="0">
              <a:ln>
                <a:noFill/>
              </a:ln>
              <a:solidFill>
                <a:srgbClr val="000000"/>
              </a:solidFill>
              <a:effectLst/>
              <a:uLnTx/>
              <a:uFillTx/>
              <a:latin typeface="Verdana"/>
            </a:endParaRPr>
          </a:p>
        </p:txBody>
      </p:sp>
      <p:sp>
        <p:nvSpPr>
          <p:cNvPr id="53" name="Geschweifte Klammer rechts 27">
            <a:extLst>
              <a:ext uri="{FF2B5EF4-FFF2-40B4-BE49-F238E27FC236}">
                <a16:creationId xmlns:a16="http://schemas.microsoft.com/office/drawing/2014/main" id="{6CE5D7C8-EAE8-231D-CDCE-A40D50C9CEBC}"/>
              </a:ext>
            </a:extLst>
          </p:cNvPr>
          <p:cNvSpPr/>
          <p:nvPr/>
        </p:nvSpPr>
        <p:spPr>
          <a:xfrm rot="5400000">
            <a:off x="8815498" y="3231104"/>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54" name="Textfeld 37">
                <a:extLst>
                  <a:ext uri="{FF2B5EF4-FFF2-40B4-BE49-F238E27FC236}">
                    <a16:creationId xmlns:a16="http://schemas.microsoft.com/office/drawing/2014/main" id="{9B1E9F35-8198-8060-2AD3-D984C729443E}"/>
                  </a:ext>
                </a:extLst>
              </p:cNvPr>
              <p:cNvSpPr txBox="1"/>
              <p:nvPr/>
            </p:nvSpPr>
            <p:spPr>
              <a:xfrm>
                <a:off x="6258193" y="5836591"/>
                <a:ext cx="5324207" cy="517578"/>
              </a:xfrm>
              <a:prstGeom prst="rect">
                <a:avLst/>
              </a:prstGeom>
              <a:noFill/>
            </p:spPr>
            <p:txBody>
              <a:bodyPr wrap="square" rtlCol="0" anchor="ctr">
                <a:spAutoFit/>
              </a:bodyPr>
              <a:lstStyle/>
              <a:p>
                <a:pPr algn="ctr"/>
                <a14:m>
                  <m:oMath xmlns:m="http://schemas.openxmlformats.org/officeDocument/2006/math">
                    <m:r>
                      <a:rPr lang="de-DE" sz="1600" b="1" i="1" smtClean="0">
                        <a:solidFill>
                          <a:srgbClr val="000000"/>
                        </a:solidFill>
                        <a:latin typeface="Cambria Math" panose="02040503050406030204" pitchFamily="18" charset="0"/>
                        <a:ea typeface="Cambria Math" panose="02040503050406030204" pitchFamily="18" charset="0"/>
                      </a:rPr>
                      <m:t>𝝐</m:t>
                    </m:r>
                  </m:oMath>
                </a14:m>
                <a:r>
                  <a:rPr lang="de-DE" sz="1200" b="1">
                    <a:solidFill>
                      <a:srgbClr val="000000"/>
                    </a:solidFill>
                    <a:latin typeface="Verdana"/>
                  </a:rPr>
                  <a:t>(intertemporal distortion) vs </a:t>
                </a:r>
                <a14:m>
                  <m:oMath xmlns:m="http://schemas.openxmlformats.org/officeDocument/2006/math">
                    <m:r>
                      <a:rPr lang="de-DE" sz="1600" b="1" i="1">
                        <a:solidFill>
                          <a:srgbClr val="000000"/>
                        </a:solidFill>
                        <a:latin typeface="Cambria Math" panose="02040503050406030204" pitchFamily="18" charset="0"/>
                        <a:ea typeface="Cambria Math" panose="02040503050406030204" pitchFamily="18" charset="0"/>
                      </a:rPr>
                      <m:t>𝝐</m:t>
                    </m:r>
                  </m:oMath>
                </a14:m>
                <a:r>
                  <a:rPr lang="de-DE" sz="1200" b="1">
                    <a:solidFill>
                      <a:srgbClr val="000000"/>
                    </a:solidFill>
                  </a:rPr>
                  <a:t>(income shifting)</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solidFill>
                      <a:srgbClr val="000000"/>
                    </a:solidFill>
                    <a:latin typeface="Verdana"/>
                  </a:rPr>
                  <a:t> </a:t>
                </a:r>
                <a:endParaRPr kumimoji="0" lang="de-DE" sz="1200" b="0" u="none" strike="noStrike" kern="1200" cap="none" spc="0" normalizeH="0" baseline="0" noProof="0">
                  <a:ln>
                    <a:noFill/>
                  </a:ln>
                  <a:solidFill>
                    <a:srgbClr val="000000"/>
                  </a:solidFill>
                  <a:effectLst/>
                  <a:uLnTx/>
                  <a:uFillTx/>
                  <a:latin typeface="Verdana"/>
                </a:endParaRPr>
              </a:p>
            </p:txBody>
          </p:sp>
        </mc:Choice>
        <mc:Fallback>
          <p:sp>
            <p:nvSpPr>
              <p:cNvPr id="54" name="Textfeld 37">
                <a:extLst>
                  <a:ext uri="{FF2B5EF4-FFF2-40B4-BE49-F238E27FC236}">
                    <a16:creationId xmlns:a16="http://schemas.microsoft.com/office/drawing/2014/main" id="{9B1E9F35-8198-8060-2AD3-D984C729443E}"/>
                  </a:ext>
                </a:extLst>
              </p:cNvPr>
              <p:cNvSpPr txBox="1">
                <a:spLocks noRot="1" noChangeAspect="1" noMove="1" noResize="1" noEditPoints="1" noAdjustHandles="1" noChangeArrowheads="1" noChangeShapeType="1" noTextEdit="1"/>
              </p:cNvSpPr>
              <p:nvPr/>
            </p:nvSpPr>
            <p:spPr>
              <a:xfrm>
                <a:off x="6258193" y="5836591"/>
                <a:ext cx="5324207" cy="517578"/>
              </a:xfrm>
              <a:prstGeom prst="rect">
                <a:avLst/>
              </a:prstGeom>
              <a:blipFill>
                <a:blip r:embed="rId5"/>
                <a:stretch>
                  <a:fillRect/>
                </a:stretch>
              </a:blipFill>
            </p:spPr>
            <p:txBody>
              <a:bodyPr/>
              <a:lstStyle/>
              <a:p>
                <a:r>
                  <a:rPr lang="LID4096">
                    <a:noFill/>
                  </a:rPr>
                  <a:t> </a:t>
                </a:r>
              </a:p>
            </p:txBody>
          </p:sp>
        </mc:Fallback>
      </mc:AlternateContent>
      <p:sp>
        <p:nvSpPr>
          <p:cNvPr id="14" name="Abgerundetes Rechteck 1">
            <a:extLst>
              <a:ext uri="{FF2B5EF4-FFF2-40B4-BE49-F238E27FC236}">
                <a16:creationId xmlns:a16="http://schemas.microsoft.com/office/drawing/2014/main" id="{67203A3D-DDDD-0430-200E-196F70BEE285}"/>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6" name="Abgerundetes Rechteck 9">
            <a:extLst>
              <a:ext uri="{FF2B5EF4-FFF2-40B4-BE49-F238E27FC236}">
                <a16:creationId xmlns:a16="http://schemas.microsoft.com/office/drawing/2014/main" id="{92CDAA10-8C59-A62B-484A-DFA39643A2A2}"/>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7" name="Abgerundetes Rechteck 10">
            <a:extLst>
              <a:ext uri="{FF2B5EF4-FFF2-40B4-BE49-F238E27FC236}">
                <a16:creationId xmlns:a16="http://schemas.microsoft.com/office/drawing/2014/main" id="{830EBE0E-DE67-258C-711D-3A418C91AAC1}"/>
              </a:ext>
            </a:extLst>
          </p:cNvPr>
          <p:cNvSpPr/>
          <p:nvPr/>
        </p:nvSpPr>
        <p:spPr>
          <a:xfrm>
            <a:off x="5572201"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2</a:t>
            </a:r>
          </a:p>
        </p:txBody>
      </p:sp>
      <p:sp>
        <p:nvSpPr>
          <p:cNvPr id="18" name="Abgerundetes Rechteck 16">
            <a:extLst>
              <a:ext uri="{FF2B5EF4-FFF2-40B4-BE49-F238E27FC236}">
                <a16:creationId xmlns:a16="http://schemas.microsoft.com/office/drawing/2014/main" id="{14859E09-FFF7-FE98-FCA5-23A019A05427}"/>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19" name="Abgerundetes Rechteck 17">
            <a:extLst>
              <a:ext uri="{FF2B5EF4-FFF2-40B4-BE49-F238E27FC236}">
                <a16:creationId xmlns:a16="http://schemas.microsoft.com/office/drawing/2014/main" id="{F560AE2A-6E24-CF3F-A36D-DDBF79D47133}"/>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20" name="Abgerundetes Rechteck 1">
            <a:extLst>
              <a:ext uri="{FF2B5EF4-FFF2-40B4-BE49-F238E27FC236}">
                <a16:creationId xmlns:a16="http://schemas.microsoft.com/office/drawing/2014/main" id="{8E67C8D7-4D5E-2B87-EFF9-98138EA09EE4}"/>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21" name="Abgerundetes Rechteck 17">
            <a:extLst>
              <a:ext uri="{FF2B5EF4-FFF2-40B4-BE49-F238E27FC236}">
                <a16:creationId xmlns:a16="http://schemas.microsoft.com/office/drawing/2014/main" id="{FE3E01A5-137C-674C-76B2-24C6E8523FDF}"/>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38070878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3" grpId="0" animBg="1"/>
      <p:bldP spid="38" grpId="0"/>
      <p:bldP spid="25" grpId="0"/>
      <p:bldP spid="32" grpId="0"/>
      <p:bldP spid="40" grpId="0"/>
      <p:bldP spid="47" grpId="0"/>
      <p:bldP spid="50"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DF8342-F7C8-618B-B5F7-3E72680E3E21}"/>
              </a:ext>
            </a:extLst>
          </p:cNvPr>
          <p:cNvSpPr>
            <a:spLocks noGrp="1"/>
          </p:cNvSpPr>
          <p:nvPr>
            <p:ph type="sldNum" sz="quarter" idx="12"/>
          </p:nvPr>
        </p:nvSpPr>
        <p:spPr/>
        <p:txBody>
          <a:bodyPr/>
          <a:lstStyle/>
          <a:p>
            <a:fld id="{BE3DC40E-DBBE-4E2D-9EEC-FBF0DA0E9179}" type="slidenum">
              <a:rPr lang="en-US" smtClean="0"/>
              <a:pPr/>
              <a:t>33</a:t>
            </a:fld>
            <a:endParaRPr lang="en-US"/>
          </a:p>
        </p:txBody>
      </p:sp>
      <p:sp>
        <p:nvSpPr>
          <p:cNvPr id="4" name="Title 3">
            <a:extLst>
              <a:ext uri="{FF2B5EF4-FFF2-40B4-BE49-F238E27FC236}">
                <a16:creationId xmlns:a16="http://schemas.microsoft.com/office/drawing/2014/main" id="{C6DC0F53-8709-F2BD-9305-29710C663FE1}"/>
              </a:ext>
            </a:extLst>
          </p:cNvPr>
          <p:cNvSpPr>
            <a:spLocks noGrp="1"/>
          </p:cNvSpPr>
          <p:nvPr>
            <p:ph type="title"/>
          </p:nvPr>
        </p:nvSpPr>
        <p:spPr/>
        <p:txBody>
          <a:bodyPr/>
          <a:lstStyle/>
          <a:p>
            <a:r>
              <a:rPr lang="en-US"/>
              <a:t>Progressive Wealth Tax</a:t>
            </a:r>
          </a:p>
        </p:txBody>
      </p:sp>
      <p:sp>
        <p:nvSpPr>
          <p:cNvPr id="7" name="Content Placeholder 6">
            <a:extLst>
              <a:ext uri="{FF2B5EF4-FFF2-40B4-BE49-F238E27FC236}">
                <a16:creationId xmlns:a16="http://schemas.microsoft.com/office/drawing/2014/main" id="{D0095700-C7AE-A680-671F-D8A222AA346D}"/>
              </a:ext>
            </a:extLst>
          </p:cNvPr>
          <p:cNvSpPr>
            <a:spLocks noGrp="1"/>
          </p:cNvSpPr>
          <p:nvPr>
            <p:ph idx="1"/>
          </p:nvPr>
        </p:nvSpPr>
        <p:spPr/>
        <p:txBody>
          <a:bodyPr/>
          <a:lstStyle/>
          <a:p>
            <a:r>
              <a:rPr lang="en-US">
                <a:sym typeface="Wingdings" panose="05000000000000000000" pitchFamily="2" charset="2"/>
              </a:rPr>
              <a:t>What’s easier, finding the wasp or the nest? (WILL be deleted lol)</a:t>
            </a:r>
          </a:p>
          <a:p>
            <a:r>
              <a:rPr lang="en-US">
                <a:sym typeface="Wingdings" panose="05000000000000000000" pitchFamily="2" charset="2"/>
              </a:rPr>
              <a:t>Flows much harder to trace and time-sensitive than stocks (wealth)</a:t>
            </a:r>
          </a:p>
          <a:p>
            <a:r>
              <a:rPr lang="en-US">
                <a:sym typeface="Wingdings" panose="05000000000000000000" pitchFamily="2" charset="2"/>
              </a:rPr>
              <a:t>Only small proportion of returns paid out as income (ANECDOTAL evidence – whatever that means, as verbal crutch)</a:t>
            </a:r>
          </a:p>
          <a:p>
            <a:r>
              <a:rPr lang="en-US">
                <a:sym typeface="Wingdings" panose="05000000000000000000" pitchFamily="2" charset="2"/>
              </a:rPr>
              <a:t>What if only wealth can be observed? (merge with first bullet):</a:t>
            </a:r>
          </a:p>
          <a:p>
            <a:pPr lvl="1"/>
            <a:r>
              <a:rPr lang="en-US">
                <a:solidFill>
                  <a:srgbClr val="FF0000"/>
                </a:solidFill>
                <a:sym typeface="Wingdings" panose="05000000000000000000" pitchFamily="2" charset="2"/>
              </a:rPr>
              <a:t>Model</a:t>
            </a:r>
            <a:r>
              <a:rPr lang="en-US">
                <a:sym typeface="Wingdings" panose="05000000000000000000" pitchFamily="2" charset="2"/>
              </a:rPr>
              <a:t> of capital model of taxation (1+r)</a:t>
            </a:r>
            <a:r>
              <a:rPr lang="en-US" err="1">
                <a:sym typeface="Wingdings" panose="05000000000000000000" pitchFamily="2" charset="2"/>
              </a:rPr>
              <a:t>xK</a:t>
            </a:r>
            <a:r>
              <a:rPr lang="en-US">
                <a:sym typeface="Wingdings" panose="05000000000000000000" pitchFamily="2" charset="2"/>
              </a:rPr>
              <a:t>  Y? visible, and transparent (stock)</a:t>
            </a:r>
          </a:p>
          <a:p>
            <a:pPr lvl="1"/>
            <a:r>
              <a:rPr lang="en-US">
                <a:sym typeface="Wingdings" panose="05000000000000000000" pitchFamily="2" charset="2"/>
              </a:rPr>
              <a:t>Returns mostly asset prices, not flows (DCF) – consumption small in comparison for top pc. Unreal. Gains T hard 2 implement</a:t>
            </a:r>
          </a:p>
          <a:p>
            <a:pPr lvl="1"/>
            <a:r>
              <a:rPr lang="en-US">
                <a:sym typeface="Wingdings" panose="05000000000000000000" pitchFamily="2" charset="2"/>
              </a:rPr>
              <a:t>How about efficiency? – 2 models – show </a:t>
            </a:r>
            <a:r>
              <a:rPr lang="en-US" err="1">
                <a:sym typeface="Wingdings" panose="05000000000000000000" pitchFamily="2" charset="2"/>
              </a:rPr>
              <a:t>em</a:t>
            </a:r>
            <a:r>
              <a:rPr lang="en-US">
                <a:sym typeface="Wingdings" panose="05000000000000000000" pitchFamily="2" charset="2"/>
              </a:rPr>
              <a:t> both and argue for the entrepreneur friendly one  you make returns and risk reward, u a leech? Bad day for u :/</a:t>
            </a:r>
          </a:p>
          <a:p>
            <a:pPr lvl="2"/>
            <a:r>
              <a:rPr lang="en-US">
                <a:sym typeface="Wingdings" panose="05000000000000000000" pitchFamily="2" charset="2"/>
              </a:rPr>
              <a:t>The ONLY tool to date to capture some form of unrealized gains </a:t>
            </a:r>
          </a:p>
          <a:p>
            <a:pPr lvl="1"/>
            <a:r>
              <a:rPr lang="en-US">
                <a:sym typeface="Wingdings" panose="05000000000000000000" pitchFamily="2" charset="2"/>
              </a:rPr>
              <a:t>Ok so efficiency considerations: in a dynastic society, lot of effect of the tax, entrepreneurial, not so much</a:t>
            </a:r>
          </a:p>
          <a:p>
            <a:pPr lvl="1"/>
            <a:r>
              <a:rPr lang="en-US">
                <a:sym typeface="Wingdings" panose="05000000000000000000" pitchFamily="2" charset="2"/>
              </a:rPr>
              <a:t>Tax rate also dep on elasticity – if I tax, will everyone run away? Seems 2 b </a:t>
            </a:r>
            <a:r>
              <a:rPr lang="en-US">
                <a:solidFill>
                  <a:srgbClr val="FF0000"/>
                </a:solidFill>
                <a:sym typeface="Wingdings" panose="05000000000000000000" pitchFamily="2" charset="2"/>
              </a:rPr>
              <a:t>10 %, </a:t>
            </a:r>
            <a:r>
              <a:rPr lang="en-US" err="1">
                <a:solidFill>
                  <a:srgbClr val="FF0000"/>
                </a:solidFill>
                <a:sym typeface="Wingdings" panose="05000000000000000000" pitchFamily="2" charset="2"/>
              </a:rPr>
              <a:t>quickmath</a:t>
            </a:r>
            <a:r>
              <a:rPr lang="en-US">
                <a:solidFill>
                  <a:srgbClr val="FF0000"/>
                </a:solidFill>
                <a:sym typeface="Wingdings" panose="05000000000000000000" pitchFamily="2" charset="2"/>
              </a:rPr>
              <a:t> of T1 30%W (W/Y at 5), then 1.5% of </a:t>
            </a:r>
            <a:r>
              <a:rPr lang="en-US" err="1">
                <a:solidFill>
                  <a:srgbClr val="FF0000"/>
                </a:solidFill>
                <a:sym typeface="Wingdings" panose="05000000000000000000" pitchFamily="2" charset="2"/>
              </a:rPr>
              <a:t>nat</a:t>
            </a:r>
            <a:r>
              <a:rPr lang="en-US">
                <a:solidFill>
                  <a:srgbClr val="FF0000"/>
                </a:solidFill>
                <a:sym typeface="Wingdings" panose="05000000000000000000" pitchFamily="2" charset="2"/>
              </a:rPr>
              <a:t> income raised </a:t>
            </a:r>
            <a:r>
              <a:rPr lang="en-US" err="1">
                <a:solidFill>
                  <a:srgbClr val="FF0000"/>
                </a:solidFill>
                <a:sym typeface="Wingdings" panose="05000000000000000000" pitchFamily="2" charset="2"/>
              </a:rPr>
              <a:t>yrly</a:t>
            </a:r>
            <a:r>
              <a:rPr lang="en-US">
                <a:solidFill>
                  <a:srgbClr val="FF0000"/>
                </a:solidFill>
                <a:sym typeface="Wingdings" panose="05000000000000000000" pitchFamily="2" charset="2"/>
              </a:rPr>
              <a:t>!</a:t>
            </a:r>
          </a:p>
          <a:p>
            <a:pPr lvl="1"/>
            <a:endParaRPr lang="en-US">
              <a:sym typeface="Wingdings" panose="05000000000000000000" pitchFamily="2" charset="2"/>
            </a:endParaRPr>
          </a:p>
          <a:p>
            <a:pPr marL="0" indent="0">
              <a:buNone/>
            </a:pPr>
            <a:endParaRPr lang="en-US">
              <a:sym typeface="Wingdings" panose="05000000000000000000" pitchFamily="2" charset="2"/>
            </a:endParaRPr>
          </a:p>
          <a:p>
            <a:endParaRPr lang="en-US">
              <a:sym typeface="Wingdings" panose="05000000000000000000" pitchFamily="2" charset="2"/>
            </a:endParaRPr>
          </a:p>
          <a:p>
            <a:endParaRPr lang="en-US">
              <a:sym typeface="Wingdings" panose="05000000000000000000" pitchFamily="2" charset="2"/>
            </a:endParaRPr>
          </a:p>
          <a:p>
            <a:pPr lvl="2"/>
            <a:endParaRPr lang="en-US">
              <a:sym typeface="Wingdings" panose="05000000000000000000" pitchFamily="2" charset="2"/>
            </a:endParaRPr>
          </a:p>
          <a:p>
            <a:pPr lvl="2"/>
            <a:endParaRPr lang="en-US">
              <a:sym typeface="Wingdings" panose="05000000000000000000" pitchFamily="2" charset="2"/>
            </a:endParaRPr>
          </a:p>
          <a:p>
            <a:endParaRPr lang="en-US"/>
          </a:p>
        </p:txBody>
      </p:sp>
    </p:spTree>
    <p:extLst>
      <p:ext uri="{BB962C8B-B14F-4D97-AF65-F5344CB8AC3E}">
        <p14:creationId xmlns:p14="http://schemas.microsoft.com/office/powerpoint/2010/main" val="1840122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C0AD562-C7D8-851E-6C96-69FE3FB8AD61}"/>
              </a:ext>
            </a:extLst>
          </p:cNvPr>
          <p:cNvSpPr>
            <a:spLocks noGrp="1"/>
          </p:cNvSpPr>
          <p:nvPr>
            <p:ph idx="13"/>
          </p:nvPr>
        </p:nvSpPr>
        <p:spPr/>
        <p:txBody>
          <a:bodyPr/>
          <a:lstStyle/>
          <a:p>
            <a:r>
              <a:rPr lang="de-DE"/>
              <a:t>Rationale for a Progressive Wealth Tax</a:t>
            </a:r>
          </a:p>
        </p:txBody>
      </p:sp>
      <p:sp>
        <p:nvSpPr>
          <p:cNvPr id="4" name="Titel 3">
            <a:extLst>
              <a:ext uri="{FF2B5EF4-FFF2-40B4-BE49-F238E27FC236}">
                <a16:creationId xmlns:a16="http://schemas.microsoft.com/office/drawing/2014/main" id="{D1EA2DBE-3B7D-0746-2235-01568CFB7E05}"/>
              </a:ext>
            </a:extLst>
          </p:cNvPr>
          <p:cNvSpPr>
            <a:spLocks noGrp="1"/>
          </p:cNvSpPr>
          <p:nvPr>
            <p:ph type="title"/>
          </p:nvPr>
        </p:nvSpPr>
        <p:spPr/>
        <p:txBody>
          <a:bodyPr/>
          <a:lstStyle/>
          <a:p>
            <a:r>
              <a:rPr lang="de-DE"/>
              <a:t>How easily can flows be observed</a:t>
            </a:r>
          </a:p>
        </p:txBody>
      </p:sp>
      <p:sp>
        <p:nvSpPr>
          <p:cNvPr id="5" name="Abgerundetes Rechteck 4">
            <a:extLst>
              <a:ext uri="{FF2B5EF4-FFF2-40B4-BE49-F238E27FC236}">
                <a16:creationId xmlns:a16="http://schemas.microsoft.com/office/drawing/2014/main" id="{B5953EBB-D75C-1EBE-0EDD-13A5B8CDB49F}"/>
              </a:ext>
            </a:extLst>
          </p:cNvPr>
          <p:cNvSpPr/>
          <p:nvPr/>
        </p:nvSpPr>
        <p:spPr>
          <a:xfrm>
            <a:off x="609601" y="1590805"/>
            <a:ext cx="4283901" cy="4722313"/>
          </a:xfrm>
          <a:prstGeom prst="roundRect">
            <a:avLst>
              <a:gd name="adj" fmla="val 643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6" name="Gerade Verbindung 5">
            <a:extLst>
              <a:ext uri="{FF2B5EF4-FFF2-40B4-BE49-F238E27FC236}">
                <a16:creationId xmlns:a16="http://schemas.microsoft.com/office/drawing/2014/main" id="{1F578DED-1F5F-0C75-5073-FF29F95459E3}"/>
              </a:ext>
            </a:extLst>
          </p:cNvPr>
          <p:cNvCxnSpPr>
            <a:cxnSpLocks/>
          </p:cNvCxnSpPr>
          <p:nvPr/>
        </p:nvCxnSpPr>
        <p:spPr>
          <a:xfrm>
            <a:off x="5194126" y="1601438"/>
            <a:ext cx="0" cy="4722313"/>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6C38C72B-76DA-5D46-B777-0DC5F2F4ACBE}"/>
              </a:ext>
            </a:extLst>
          </p:cNvPr>
          <p:cNvSpPr txBox="1"/>
          <p:nvPr/>
        </p:nvSpPr>
        <p:spPr>
          <a:xfrm>
            <a:off x="1052186" y="1686779"/>
            <a:ext cx="33193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General </a:t>
            </a:r>
            <a:r>
              <a:rPr kumimoji="0" lang="de-DE" sz="1800" b="1" i="0" u="none" strike="noStrike" kern="1200" cap="none" spc="0" normalizeH="0" baseline="0" noProof="0" err="1">
                <a:ln>
                  <a:noFill/>
                </a:ln>
                <a:solidFill>
                  <a:srgbClr val="000000"/>
                </a:solidFill>
                <a:effectLst/>
                <a:uLnTx/>
                <a:uFillTx/>
                <a:latin typeface="Verdana"/>
                <a:ea typeface="+mn-ea"/>
                <a:cs typeface="+mn-cs"/>
              </a:rPr>
              <a:t>Logic</a:t>
            </a:r>
            <a:endParaRPr kumimoji="0" lang="de-DE" sz="1800" b="1" i="0" u="none" strike="noStrike" kern="1200" cap="none" spc="0" normalizeH="0" baseline="0" noProof="0">
              <a:ln>
                <a:noFill/>
              </a:ln>
              <a:solidFill>
                <a:srgbClr val="000000"/>
              </a:solidFill>
              <a:effectLst/>
              <a:uLnTx/>
              <a:uFillTx/>
              <a:latin typeface="Verdana"/>
              <a:ea typeface="+mn-ea"/>
              <a:cs typeface="+mn-cs"/>
            </a:endParaRPr>
          </a:p>
        </p:txBody>
      </p:sp>
      <p:sp>
        <p:nvSpPr>
          <p:cNvPr id="9" name="Textfeld 8">
            <a:extLst>
              <a:ext uri="{FF2B5EF4-FFF2-40B4-BE49-F238E27FC236}">
                <a16:creationId xmlns:a16="http://schemas.microsoft.com/office/drawing/2014/main" id="{05DF604A-1038-960D-50EE-75F765402ABD}"/>
              </a:ext>
            </a:extLst>
          </p:cNvPr>
          <p:cNvSpPr txBox="1"/>
          <p:nvPr/>
        </p:nvSpPr>
        <p:spPr>
          <a:xfrm>
            <a:off x="835070" y="3542228"/>
            <a:ext cx="38329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Flows much harder to trace </a:t>
            </a:r>
            <a:r>
              <a:rPr kumimoji="0" lang="en-US" sz="1400" b="0" i="0" u="none" strike="noStrike" kern="1200" cap="none" spc="0" normalizeH="0" baseline="0" noProof="0">
                <a:ln>
                  <a:noFill/>
                </a:ln>
                <a:solidFill>
                  <a:srgbClr val="000000"/>
                </a:solidFill>
                <a:effectLst/>
                <a:uLnTx/>
                <a:uFillTx/>
                <a:latin typeface="Verdana"/>
                <a:ea typeface="+mn-ea"/>
                <a:cs typeface="+mn-cs"/>
              </a:rPr>
              <a:t>and </a:t>
            </a:r>
            <a:r>
              <a:rPr kumimoji="0" lang="en-US" sz="1400" b="1" i="0" u="none" strike="noStrike" kern="1200" cap="none" spc="0" normalizeH="0" baseline="0" noProof="0">
                <a:ln>
                  <a:noFill/>
                </a:ln>
                <a:solidFill>
                  <a:srgbClr val="000000"/>
                </a:solidFill>
                <a:effectLst/>
                <a:uLnTx/>
                <a:uFillTx/>
                <a:latin typeface="Verdana"/>
                <a:ea typeface="+mn-ea"/>
                <a:cs typeface="+mn-cs"/>
              </a:rPr>
              <a:t>time-sensitive</a:t>
            </a:r>
            <a:r>
              <a:rPr kumimoji="0" lang="en-US" sz="1400" b="0" i="0" u="none" strike="noStrike" kern="1200" cap="none" spc="0" normalizeH="0" baseline="0" noProof="0">
                <a:ln>
                  <a:noFill/>
                </a:ln>
                <a:solidFill>
                  <a:srgbClr val="000000"/>
                </a:solidFill>
                <a:effectLst/>
                <a:uLnTx/>
                <a:uFillTx/>
                <a:latin typeface="Verdana"/>
                <a:ea typeface="+mn-ea"/>
                <a:cs typeface="+mn-cs"/>
              </a:rPr>
              <a:t> than stocks/wealth</a:t>
            </a:r>
            <a:r>
              <a:rPr kumimoji="0" lang="de-DE" sz="1400" b="0" i="0" u="none" strike="noStrike" kern="1200" cap="none" spc="0" normalizeH="0" baseline="0" noProof="0">
                <a:ln>
                  <a:noFill/>
                </a:ln>
                <a:solidFill>
                  <a:srgbClr val="000000"/>
                </a:solidFill>
                <a:effectLst/>
                <a:uLnTx/>
                <a:uFillTx/>
                <a:latin typeface="Verdana"/>
                <a:ea typeface="+mn-ea"/>
                <a:cs typeface="+mn-cs"/>
              </a:rPr>
              <a:t> </a:t>
            </a:r>
          </a:p>
        </p:txBody>
      </p:sp>
      <p:cxnSp>
        <p:nvCxnSpPr>
          <p:cNvPr id="10" name="Gerade Verbindung 9">
            <a:extLst>
              <a:ext uri="{FF2B5EF4-FFF2-40B4-BE49-F238E27FC236}">
                <a16:creationId xmlns:a16="http://schemas.microsoft.com/office/drawing/2014/main" id="{555A5B92-669B-5753-C072-65874EF85ECD}"/>
              </a:ext>
            </a:extLst>
          </p:cNvPr>
          <p:cNvCxnSpPr>
            <a:cxnSpLocks/>
          </p:cNvCxnSpPr>
          <p:nvPr/>
        </p:nvCxnSpPr>
        <p:spPr>
          <a:xfrm>
            <a:off x="688716" y="4126306"/>
            <a:ext cx="40465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2A80FE40-127A-E5FB-9D6D-138B00D94EEB}"/>
              </a:ext>
            </a:extLst>
          </p:cNvPr>
          <p:cNvSpPr/>
          <p:nvPr/>
        </p:nvSpPr>
        <p:spPr>
          <a:xfrm rot="10800000">
            <a:off x="2200038" y="4129774"/>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12" name="Abgerundetes Rechteck 11">
            <a:extLst>
              <a:ext uri="{FF2B5EF4-FFF2-40B4-BE49-F238E27FC236}">
                <a16:creationId xmlns:a16="http://schemas.microsoft.com/office/drawing/2014/main" id="{E2F5C809-219D-3C0F-D450-683FAACD1188}"/>
              </a:ext>
            </a:extLst>
          </p:cNvPr>
          <p:cNvSpPr/>
          <p:nvPr/>
        </p:nvSpPr>
        <p:spPr>
          <a:xfrm>
            <a:off x="2027884" y="2116969"/>
            <a:ext cx="1368000" cy="1368000"/>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pic>
        <p:nvPicPr>
          <p:cNvPr id="8" name="Grafik 7">
            <a:extLst>
              <a:ext uri="{FF2B5EF4-FFF2-40B4-BE49-F238E27FC236}">
                <a16:creationId xmlns:a16="http://schemas.microsoft.com/office/drawing/2014/main" id="{BDE58FAA-BC9C-B9DC-936C-1E0C874DCEBC}"/>
              </a:ext>
            </a:extLst>
          </p:cNvPr>
          <p:cNvPicPr>
            <a:picLocks noChangeAspect="1"/>
          </p:cNvPicPr>
          <p:nvPr/>
        </p:nvPicPr>
        <p:blipFill>
          <a:blip r:embed="rId3"/>
          <a:stretch>
            <a:fillRect/>
          </a:stretch>
        </p:blipFill>
        <p:spPr>
          <a:xfrm>
            <a:off x="2160565" y="2247850"/>
            <a:ext cx="1102639" cy="1102639"/>
          </a:xfrm>
          <a:prstGeom prst="rect">
            <a:avLst/>
          </a:prstGeom>
        </p:spPr>
      </p:pic>
      <p:sp>
        <p:nvSpPr>
          <p:cNvPr id="15" name="Abgerundetes Rechteck 14">
            <a:extLst>
              <a:ext uri="{FF2B5EF4-FFF2-40B4-BE49-F238E27FC236}">
                <a16:creationId xmlns:a16="http://schemas.microsoft.com/office/drawing/2014/main" id="{0F05AD89-D5A8-4560-D95D-7972843F7913}"/>
              </a:ext>
            </a:extLst>
          </p:cNvPr>
          <p:cNvSpPr/>
          <p:nvPr/>
        </p:nvSpPr>
        <p:spPr>
          <a:xfrm>
            <a:off x="2842376" y="4514738"/>
            <a:ext cx="1825655" cy="1618657"/>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4" name="Textfeld 13">
            <a:extLst>
              <a:ext uri="{FF2B5EF4-FFF2-40B4-BE49-F238E27FC236}">
                <a16:creationId xmlns:a16="http://schemas.microsoft.com/office/drawing/2014/main" id="{F192BADC-FE24-55A1-FA21-DD232C038EAB}"/>
              </a:ext>
            </a:extLst>
          </p:cNvPr>
          <p:cNvSpPr txBox="1"/>
          <p:nvPr/>
        </p:nvSpPr>
        <p:spPr>
          <a:xfrm>
            <a:off x="2910263" y="4871669"/>
            <a:ext cx="1689880" cy="830997"/>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1">
                <a:solidFill>
                  <a:srgbClr val="FFFFFF"/>
                </a:solidFill>
                <a:latin typeface="Verdana"/>
              </a:rPr>
              <a:t>Wealth easier to be observed as its size is not as time-dependent</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17" name="Abgerundetes Rechteck 16">
            <a:extLst>
              <a:ext uri="{FF2B5EF4-FFF2-40B4-BE49-F238E27FC236}">
                <a16:creationId xmlns:a16="http://schemas.microsoft.com/office/drawing/2014/main" id="{27465DCD-1FDE-BB96-2A2A-ECF3E613CE20}"/>
              </a:ext>
            </a:extLst>
          </p:cNvPr>
          <p:cNvSpPr/>
          <p:nvPr/>
        </p:nvSpPr>
        <p:spPr>
          <a:xfrm>
            <a:off x="831486" y="4514738"/>
            <a:ext cx="1825655" cy="1618657"/>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8" name="Textfeld 17">
            <a:extLst>
              <a:ext uri="{FF2B5EF4-FFF2-40B4-BE49-F238E27FC236}">
                <a16:creationId xmlns:a16="http://schemas.microsoft.com/office/drawing/2014/main" id="{51B56BBF-56A5-661E-C5CC-92B7163856B0}"/>
              </a:ext>
            </a:extLst>
          </p:cNvPr>
          <p:cNvSpPr txBox="1"/>
          <p:nvPr/>
        </p:nvSpPr>
        <p:spPr>
          <a:xfrm>
            <a:off x="899373" y="4594671"/>
            <a:ext cx="1689880" cy="1384995"/>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Only small proportion of returns paid out as income – unrealized income very hard to capture!</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22" name="Dreieck 21">
            <a:extLst>
              <a:ext uri="{FF2B5EF4-FFF2-40B4-BE49-F238E27FC236}">
                <a16:creationId xmlns:a16="http://schemas.microsoft.com/office/drawing/2014/main" id="{B8DC60AC-B06C-C051-B09D-FA627FC4E3A7}"/>
              </a:ext>
            </a:extLst>
          </p:cNvPr>
          <p:cNvSpPr/>
          <p:nvPr/>
        </p:nvSpPr>
        <p:spPr>
          <a:xfrm rot="5400000">
            <a:off x="4773215" y="3791139"/>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3" name="Abgerundetes Rechteck 22">
            <a:extLst>
              <a:ext uri="{FF2B5EF4-FFF2-40B4-BE49-F238E27FC236}">
                <a16:creationId xmlns:a16="http://schemas.microsoft.com/office/drawing/2014/main" id="{AE043857-9879-36A6-888E-1670179DFC97}"/>
              </a:ext>
            </a:extLst>
          </p:cNvPr>
          <p:cNvSpPr/>
          <p:nvPr/>
        </p:nvSpPr>
        <p:spPr>
          <a:xfrm>
            <a:off x="5864777" y="2780907"/>
            <a:ext cx="2773147" cy="3532209"/>
          </a:xfrm>
          <a:prstGeom prst="roundRect">
            <a:avLst>
              <a:gd name="adj" fmla="val 9796"/>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4" name="Abgerundetes Rechteck 23">
            <a:extLst>
              <a:ext uri="{FF2B5EF4-FFF2-40B4-BE49-F238E27FC236}">
                <a16:creationId xmlns:a16="http://schemas.microsoft.com/office/drawing/2014/main" id="{06635CB3-7267-AE0B-7FB1-47EC1D354DE8}"/>
              </a:ext>
            </a:extLst>
          </p:cNvPr>
          <p:cNvSpPr/>
          <p:nvPr/>
        </p:nvSpPr>
        <p:spPr>
          <a:xfrm>
            <a:off x="8898149" y="2780907"/>
            <a:ext cx="2773147" cy="3532209"/>
          </a:xfrm>
          <a:prstGeom prst="roundRect">
            <a:avLst>
              <a:gd name="adj" fmla="val 9796"/>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5" name="Textfeld 24">
            <a:extLst>
              <a:ext uri="{FF2B5EF4-FFF2-40B4-BE49-F238E27FC236}">
                <a16:creationId xmlns:a16="http://schemas.microsoft.com/office/drawing/2014/main" id="{2E57D757-CA1D-FEDA-4FF5-7FAEA650F6A2}"/>
              </a:ext>
            </a:extLst>
          </p:cNvPr>
          <p:cNvSpPr txBox="1"/>
          <p:nvPr/>
        </p:nvSpPr>
        <p:spPr>
          <a:xfrm>
            <a:off x="7108338" y="1685867"/>
            <a:ext cx="33193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Solution – 2 Proposals</a:t>
            </a:r>
          </a:p>
        </p:txBody>
      </p:sp>
      <p:cxnSp>
        <p:nvCxnSpPr>
          <p:cNvPr id="26" name="Gerade Verbindung 25">
            <a:extLst>
              <a:ext uri="{FF2B5EF4-FFF2-40B4-BE49-F238E27FC236}">
                <a16:creationId xmlns:a16="http://schemas.microsoft.com/office/drawing/2014/main" id="{90BFB620-CF03-01AA-0680-FA149EFD7360}"/>
              </a:ext>
            </a:extLst>
          </p:cNvPr>
          <p:cNvCxnSpPr>
            <a:cxnSpLocks/>
          </p:cNvCxnSpPr>
          <p:nvPr/>
        </p:nvCxnSpPr>
        <p:spPr>
          <a:xfrm flipV="1">
            <a:off x="5864778" y="2109253"/>
            <a:ext cx="5806518" cy="771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A38D59C1-FABC-7DE1-1E2E-62AC833DAEA4}"/>
              </a:ext>
            </a:extLst>
          </p:cNvPr>
          <p:cNvSpPr txBox="1"/>
          <p:nvPr/>
        </p:nvSpPr>
        <p:spPr>
          <a:xfrm>
            <a:off x="5805570" y="2257470"/>
            <a:ext cx="592490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Verdana"/>
                <a:ea typeface="+mn-ea"/>
                <a:cs typeface="+mn-cs"/>
              </a:rPr>
              <a:t>The authors argue for</a:t>
            </a:r>
            <a:r>
              <a:rPr kumimoji="0" lang="de-DE" sz="1400" b="0" i="0" u="none" strike="noStrike" kern="1200" cap="none" spc="0" normalizeH="0" noProof="0">
                <a:ln>
                  <a:noFill/>
                </a:ln>
                <a:solidFill>
                  <a:srgbClr val="000000"/>
                </a:solidFill>
                <a:effectLst/>
                <a:uLnTx/>
                <a:uFillTx/>
                <a:latin typeface="Verdana"/>
                <a:ea typeface="+mn-ea"/>
                <a:cs typeface="+mn-cs"/>
              </a:rPr>
              <a:t> a wealth tax of </a:t>
            </a:r>
            <a:r>
              <a:rPr kumimoji="0" lang="de-DE" sz="1400" b="1" i="0" u="none" strike="noStrike" kern="1200" cap="none" spc="0" normalizeH="0" noProof="0">
                <a:ln>
                  <a:noFill/>
                </a:ln>
                <a:solidFill>
                  <a:srgbClr val="000000"/>
                </a:solidFill>
                <a:effectLst/>
                <a:uLnTx/>
                <a:uFillTx/>
                <a:latin typeface="Verdana"/>
                <a:ea typeface="+mn-ea"/>
                <a:cs typeface="+mn-cs"/>
              </a:rPr>
              <a:t>6-8% </a:t>
            </a:r>
            <a:r>
              <a:rPr kumimoji="0" lang="de-DE" sz="1400" b="0" i="0" u="none" strike="noStrike" kern="1200" cap="none" spc="0" normalizeH="0" noProof="0">
                <a:ln>
                  <a:noFill/>
                </a:ln>
                <a:solidFill>
                  <a:srgbClr val="000000"/>
                </a:solidFill>
                <a:effectLst/>
                <a:uLnTx/>
                <a:uFillTx/>
                <a:latin typeface="Verdana"/>
                <a:ea typeface="+mn-ea"/>
                <a:cs typeface="+mn-cs"/>
              </a:rPr>
              <a:t>to tackle inequality</a:t>
            </a:r>
            <a:endParaRPr kumimoji="0" lang="de-DE" sz="1400" b="1" i="0" u="none" strike="noStrike" kern="1200" cap="none" spc="0" normalizeH="0" baseline="0" noProof="0">
              <a:ln>
                <a:noFill/>
              </a:ln>
              <a:solidFill>
                <a:srgbClr val="000000"/>
              </a:solidFill>
              <a:effectLst/>
              <a:uLnTx/>
              <a:uFillTx/>
              <a:latin typeface="Verdana"/>
              <a:ea typeface="+mn-ea"/>
              <a:cs typeface="+mn-cs"/>
            </a:endParaRPr>
          </a:p>
        </p:txBody>
      </p:sp>
      <p:sp>
        <p:nvSpPr>
          <p:cNvPr id="30" name="Textfeld 29">
            <a:extLst>
              <a:ext uri="{FF2B5EF4-FFF2-40B4-BE49-F238E27FC236}">
                <a16:creationId xmlns:a16="http://schemas.microsoft.com/office/drawing/2014/main" id="{B8B4ACA3-E2E3-1700-F606-CDF570766BDF}"/>
              </a:ext>
            </a:extLst>
          </p:cNvPr>
          <p:cNvSpPr txBox="1"/>
          <p:nvPr/>
        </p:nvSpPr>
        <p:spPr>
          <a:xfrm>
            <a:off x="6333286" y="3118716"/>
            <a:ext cx="1836128" cy="3048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0000"/>
                </a:solidFill>
                <a:effectLst/>
                <a:uLnTx/>
                <a:uFillTx/>
                <a:latin typeface="Verdana"/>
                <a:ea typeface="+mn-ea"/>
                <a:cs typeface="+mn-cs"/>
              </a:rPr>
              <a:t>Taxing Returns</a:t>
            </a:r>
          </a:p>
        </p:txBody>
      </p:sp>
      <p:sp>
        <p:nvSpPr>
          <p:cNvPr id="31" name="Textfeld 30">
            <a:extLst>
              <a:ext uri="{FF2B5EF4-FFF2-40B4-BE49-F238E27FC236}">
                <a16:creationId xmlns:a16="http://schemas.microsoft.com/office/drawing/2014/main" id="{DDD5699D-510C-4D48-7BA8-DE1920B18A28}"/>
              </a:ext>
            </a:extLst>
          </p:cNvPr>
          <p:cNvSpPr txBox="1"/>
          <p:nvPr/>
        </p:nvSpPr>
        <p:spPr>
          <a:xfrm>
            <a:off x="9366658" y="3114180"/>
            <a:ext cx="1836128" cy="3048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0000"/>
                </a:solidFill>
                <a:effectLst/>
                <a:uLnTx/>
                <a:uFillTx/>
                <a:latin typeface="Verdana"/>
                <a:ea typeface="+mn-ea"/>
                <a:cs typeface="+mn-cs"/>
              </a:rPr>
              <a:t>Taxing Wealth</a:t>
            </a:r>
          </a:p>
        </p:txBody>
      </p:sp>
      <p:cxnSp>
        <p:nvCxnSpPr>
          <p:cNvPr id="46" name="Gerade Verbindung 45">
            <a:extLst>
              <a:ext uri="{FF2B5EF4-FFF2-40B4-BE49-F238E27FC236}">
                <a16:creationId xmlns:a16="http://schemas.microsoft.com/office/drawing/2014/main" id="{D6676E7B-0664-4F62-4929-6B8AD42B2402}"/>
              </a:ext>
            </a:extLst>
          </p:cNvPr>
          <p:cNvCxnSpPr>
            <a:cxnSpLocks/>
          </p:cNvCxnSpPr>
          <p:nvPr/>
        </p:nvCxnSpPr>
        <p:spPr>
          <a:xfrm>
            <a:off x="5947756" y="391184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Dreieck 46">
            <a:extLst>
              <a:ext uri="{FF2B5EF4-FFF2-40B4-BE49-F238E27FC236}">
                <a16:creationId xmlns:a16="http://schemas.microsoft.com/office/drawing/2014/main" id="{7C887677-8A83-9120-637F-99C7CBAF155F}"/>
              </a:ext>
            </a:extLst>
          </p:cNvPr>
          <p:cNvSpPr/>
          <p:nvPr/>
        </p:nvSpPr>
        <p:spPr>
          <a:xfrm rot="10800000">
            <a:off x="6911657" y="391574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Textfeld 47">
            <a:extLst>
              <a:ext uri="{FF2B5EF4-FFF2-40B4-BE49-F238E27FC236}">
                <a16:creationId xmlns:a16="http://schemas.microsoft.com/office/drawing/2014/main" id="{0C3B83A4-19FA-D57B-85A3-9AD82480E0A2}"/>
              </a:ext>
            </a:extLst>
          </p:cNvPr>
          <p:cNvSpPr txBox="1"/>
          <p:nvPr/>
        </p:nvSpPr>
        <p:spPr>
          <a:xfrm>
            <a:off x="5874619" y="4123302"/>
            <a:ext cx="276814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rPr>
              <a:t>Taxing unrealized gains can be very difficult</a:t>
            </a:r>
            <a:r>
              <a:rPr lang="de-DE" sz="1100" b="1">
                <a:solidFill>
                  <a:srgbClr val="000000"/>
                </a:solidFill>
                <a:latin typeface="Verdana"/>
              </a:rPr>
              <a:t> for two reasons:</a:t>
            </a:r>
            <a:r>
              <a:rPr kumimoji="0" lang="de-DE" sz="1100" b="1" i="0" u="none" strike="noStrike" kern="1200" cap="none" spc="0" normalizeH="0" baseline="0" noProof="0">
                <a:ln>
                  <a:noFill/>
                </a:ln>
                <a:solidFill>
                  <a:srgbClr val="000000"/>
                </a:solidFill>
                <a:effectLst/>
                <a:uLnTx/>
                <a:uFillTx/>
                <a:latin typeface="Verdana"/>
              </a:rPr>
              <a:t> </a:t>
            </a:r>
          </a:p>
        </p:txBody>
      </p:sp>
      <p:sp>
        <p:nvSpPr>
          <p:cNvPr id="2" name="Abgerundetes Rechteck 1">
            <a:extLst>
              <a:ext uri="{FF2B5EF4-FFF2-40B4-BE49-F238E27FC236}">
                <a16:creationId xmlns:a16="http://schemas.microsoft.com/office/drawing/2014/main" id="{385815DA-39EF-10FA-5A84-94007EDEC663}"/>
              </a:ext>
            </a:extLst>
          </p:cNvPr>
          <p:cNvSpPr/>
          <p:nvPr/>
        </p:nvSpPr>
        <p:spPr>
          <a:xfrm>
            <a:off x="6217015"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3" name="Abgerundetes Rechteck 12">
            <a:extLst>
              <a:ext uri="{FF2B5EF4-FFF2-40B4-BE49-F238E27FC236}">
                <a16:creationId xmlns:a16="http://schemas.microsoft.com/office/drawing/2014/main" id="{19D02AE7-DF67-ADB1-913F-8CAD184EAF11}"/>
              </a:ext>
            </a:extLst>
          </p:cNvPr>
          <p:cNvSpPr/>
          <p:nvPr/>
        </p:nvSpPr>
        <p:spPr>
          <a:xfrm>
            <a:off x="6000136" y="6529410"/>
            <a:ext cx="180000" cy="180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FFFFFF"/>
                </a:solidFill>
                <a:effectLst/>
                <a:uLnTx/>
                <a:uFillTx/>
                <a:latin typeface="Verdana"/>
                <a:ea typeface="+mn-ea"/>
                <a:cs typeface="+mn-cs"/>
              </a:rPr>
              <a:t>3</a:t>
            </a:r>
          </a:p>
        </p:txBody>
      </p:sp>
      <p:sp>
        <p:nvSpPr>
          <p:cNvPr id="16" name="Abgerundetes Rechteck 15">
            <a:extLst>
              <a:ext uri="{FF2B5EF4-FFF2-40B4-BE49-F238E27FC236}">
                <a16:creationId xmlns:a16="http://schemas.microsoft.com/office/drawing/2014/main" id="{C1855B9F-D478-2D6C-C29E-3F1170475F3F}"/>
              </a:ext>
            </a:extLst>
          </p:cNvPr>
          <p:cNvSpPr/>
          <p:nvPr/>
        </p:nvSpPr>
        <p:spPr>
          <a:xfrm>
            <a:off x="578325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2</a:t>
            </a:r>
          </a:p>
        </p:txBody>
      </p:sp>
      <p:sp>
        <p:nvSpPr>
          <p:cNvPr id="19" name="Abgerundetes Rechteck 18">
            <a:extLst>
              <a:ext uri="{FF2B5EF4-FFF2-40B4-BE49-F238E27FC236}">
                <a16:creationId xmlns:a16="http://schemas.microsoft.com/office/drawing/2014/main" id="{30D18FF2-64D3-3F92-C329-C34061D2C991}"/>
              </a:ext>
            </a:extLst>
          </p:cNvPr>
          <p:cNvSpPr/>
          <p:nvPr/>
        </p:nvSpPr>
        <p:spPr>
          <a:xfrm>
            <a:off x="556637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20" name="Abgerundetes Rechteck 19">
            <a:extLst>
              <a:ext uri="{FF2B5EF4-FFF2-40B4-BE49-F238E27FC236}">
                <a16:creationId xmlns:a16="http://schemas.microsoft.com/office/drawing/2014/main" id="{7CECFE20-E7AC-1A52-9E5D-2E53D247EC39}"/>
              </a:ext>
            </a:extLst>
          </p:cNvPr>
          <p:cNvSpPr/>
          <p:nvPr/>
        </p:nvSpPr>
        <p:spPr>
          <a:xfrm>
            <a:off x="6433894"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B548977-3239-4846-991D-7857D4115FE0}"/>
                  </a:ext>
                </a:extLst>
              </p:cNvPr>
              <p:cNvSpPr txBox="1"/>
              <p:nvPr/>
            </p:nvSpPr>
            <p:spPr>
              <a:xfrm>
                <a:off x="6465263" y="3524339"/>
                <a:ext cx="1572173" cy="306467"/>
              </a:xfrm>
              <a:prstGeom prst="roundRect">
                <a:avLst/>
              </a:prstGeom>
              <a:noFill/>
              <a:ln>
                <a:solidFill>
                  <a:srgbClr val="4B2582"/>
                </a:solidFill>
              </a:ln>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l-GR" sz="1200" b="1" i="1">
                              <a:latin typeface="Cambria Math" panose="02040503050406030204" pitchFamily="18" charset="0"/>
                            </a:rPr>
                            <m:t>𝜞</m:t>
                          </m:r>
                          <m:r>
                            <a:rPr lang="en-US" sz="1200" b="1" i="1" smtClean="0">
                              <a:latin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𝒌</m:t>
                          </m:r>
                        </m:e>
                        <m:sub>
                          <m:r>
                            <a:rPr lang="en-US" sz="1200" b="1" i="1" smtClean="0">
                              <a:latin typeface="Cambria Math" panose="02040503050406030204" pitchFamily="18" charset="0"/>
                              <a:ea typeface="Cambria Math" panose="02040503050406030204" pitchFamily="18" charset="0"/>
                            </a:rPr>
                            <m:t>𝒕𝒊</m:t>
                          </m:r>
                        </m:sub>
                      </m:sSub>
                      <m:r>
                        <a:rPr lang="en-US" sz="1200" b="1" i="1" smtClean="0">
                          <a:latin typeface="Cambria Math" panose="02040503050406030204" pitchFamily="18" charset="0"/>
                        </a:rPr>
                        <m:t>)</m:t>
                      </m:r>
                    </m:oMath>
                  </m:oMathPara>
                </a14:m>
                <a:endParaRPr lang="en-US" sz="1200" b="1"/>
              </a:p>
            </p:txBody>
          </p:sp>
        </mc:Choice>
        <mc:Fallback>
          <p:sp>
            <p:nvSpPr>
              <p:cNvPr id="21" name="TextBox 20">
                <a:extLst>
                  <a:ext uri="{FF2B5EF4-FFF2-40B4-BE49-F238E27FC236}">
                    <a16:creationId xmlns:a16="http://schemas.microsoft.com/office/drawing/2014/main" id="{8B548977-3239-4846-991D-7857D4115FE0}"/>
                  </a:ext>
                </a:extLst>
              </p:cNvPr>
              <p:cNvSpPr txBox="1">
                <a:spLocks noRot="1" noChangeAspect="1" noMove="1" noResize="1" noEditPoints="1" noAdjustHandles="1" noChangeArrowheads="1" noChangeShapeType="1" noTextEdit="1"/>
              </p:cNvSpPr>
              <p:nvPr/>
            </p:nvSpPr>
            <p:spPr>
              <a:xfrm>
                <a:off x="6465263" y="3524339"/>
                <a:ext cx="1572173" cy="306467"/>
              </a:xfrm>
              <a:prstGeom prst="roundRect">
                <a:avLst/>
              </a:prstGeom>
              <a:blipFill>
                <a:blip r:embed="rId4"/>
                <a:stretch>
                  <a:fillRect b="-5769"/>
                </a:stretch>
              </a:blipFill>
              <a:ln>
                <a:solidFill>
                  <a:srgbClr val="4B2582"/>
                </a:solidFill>
              </a:ln>
            </p:spPr>
            <p:txBody>
              <a:bodyPr/>
              <a:lstStyle/>
              <a:p>
                <a:r>
                  <a:rPr lang="LID4096">
                    <a:noFill/>
                  </a:rPr>
                  <a:t> </a:t>
                </a:r>
              </a:p>
            </p:txBody>
          </p:sp>
        </mc:Fallback>
      </mc:AlternateContent>
      <p:sp>
        <p:nvSpPr>
          <p:cNvPr id="27" name="Abgerundetes Rechteck 37">
            <a:extLst>
              <a:ext uri="{FF2B5EF4-FFF2-40B4-BE49-F238E27FC236}">
                <a16:creationId xmlns:a16="http://schemas.microsoft.com/office/drawing/2014/main" id="{F576C1AE-79DA-726D-6E83-317FF3953710}"/>
              </a:ext>
            </a:extLst>
          </p:cNvPr>
          <p:cNvSpPr/>
          <p:nvPr/>
        </p:nvSpPr>
        <p:spPr>
          <a:xfrm>
            <a:off x="5947490" y="4580407"/>
            <a:ext cx="2594685" cy="29126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i="1">
                <a:solidFill>
                  <a:sysClr val="windowText" lastClr="000000"/>
                </a:solidFill>
                <a:latin typeface="Verdana"/>
              </a:rPr>
              <a:t>Volatility of asset prices</a:t>
            </a:r>
            <a:endParaRPr kumimoji="0" lang="de-DE" sz="1200" b="0" i="1" u="none" strike="noStrike" kern="1200" cap="none" spc="0" normalizeH="0" baseline="0" noProof="0">
              <a:ln>
                <a:noFill/>
              </a:ln>
              <a:solidFill>
                <a:sysClr val="windowText" lastClr="000000"/>
              </a:solidFill>
              <a:effectLst/>
              <a:uLnTx/>
              <a:uFillTx/>
              <a:latin typeface="Verdana"/>
              <a:ea typeface="+mn-ea"/>
              <a:cs typeface="+mn-cs"/>
            </a:endParaRPr>
          </a:p>
        </p:txBody>
      </p:sp>
      <p:sp>
        <p:nvSpPr>
          <p:cNvPr id="28" name="Abgerundetes Rechteck 37">
            <a:extLst>
              <a:ext uri="{FF2B5EF4-FFF2-40B4-BE49-F238E27FC236}">
                <a16:creationId xmlns:a16="http://schemas.microsoft.com/office/drawing/2014/main" id="{35C4E72A-1F13-02F1-93B1-1E2680B88590}"/>
              </a:ext>
            </a:extLst>
          </p:cNvPr>
          <p:cNvSpPr/>
          <p:nvPr/>
        </p:nvSpPr>
        <p:spPr>
          <a:xfrm>
            <a:off x="5947490" y="4941698"/>
            <a:ext cx="2594685" cy="29126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i="1">
                <a:solidFill>
                  <a:sysClr val="windowText" lastClr="000000"/>
                </a:solidFill>
                <a:latin typeface="Verdana"/>
              </a:rPr>
              <a:t>Power: Wealth Stock, not Flow</a:t>
            </a:r>
            <a:endParaRPr kumimoji="0" lang="de-DE" sz="1200" b="0" i="1" u="none" strike="noStrike" kern="1200" cap="none" spc="0" normalizeH="0" baseline="0" noProof="0">
              <a:ln>
                <a:noFill/>
              </a:ln>
              <a:solidFill>
                <a:sysClr val="windowText" lastClr="000000"/>
              </a:solidFill>
              <a:effectLst/>
              <a:uLnTx/>
              <a:uFillTx/>
              <a:latin typeface="Verdana"/>
              <a:ea typeface="+mn-ea"/>
              <a:cs typeface="+mn-cs"/>
            </a:endParaRPr>
          </a:p>
        </p:txBody>
      </p:sp>
      <p:cxnSp>
        <p:nvCxnSpPr>
          <p:cNvPr id="49" name="Gerade Verbindung 45">
            <a:extLst>
              <a:ext uri="{FF2B5EF4-FFF2-40B4-BE49-F238E27FC236}">
                <a16:creationId xmlns:a16="http://schemas.microsoft.com/office/drawing/2014/main" id="{F38CDD04-267C-4DBF-7219-A792E3D94654}"/>
              </a:ext>
            </a:extLst>
          </p:cNvPr>
          <p:cNvCxnSpPr>
            <a:cxnSpLocks/>
          </p:cNvCxnSpPr>
          <p:nvPr/>
        </p:nvCxnSpPr>
        <p:spPr>
          <a:xfrm>
            <a:off x="8973576" y="391184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Dreieck 46">
            <a:extLst>
              <a:ext uri="{FF2B5EF4-FFF2-40B4-BE49-F238E27FC236}">
                <a16:creationId xmlns:a16="http://schemas.microsoft.com/office/drawing/2014/main" id="{DAF519A3-B2F3-C5BB-D626-84FBA6536E95}"/>
              </a:ext>
            </a:extLst>
          </p:cNvPr>
          <p:cNvSpPr/>
          <p:nvPr/>
        </p:nvSpPr>
        <p:spPr>
          <a:xfrm rot="10800000">
            <a:off x="9937477" y="391574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54FBD27-585C-0A1D-9EC3-D1E0EAB22848}"/>
                  </a:ext>
                </a:extLst>
              </p:cNvPr>
              <p:cNvSpPr txBox="1"/>
              <p:nvPr/>
            </p:nvSpPr>
            <p:spPr>
              <a:xfrm>
                <a:off x="9491083" y="3524339"/>
                <a:ext cx="1572173" cy="306467"/>
              </a:xfrm>
              <a:prstGeom prst="roundRect">
                <a:avLst/>
              </a:prstGeom>
              <a:noFill/>
              <a:ln>
                <a:solidFill>
                  <a:srgbClr val="4B2582"/>
                </a:solidFill>
              </a:ln>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l-GR" sz="1200" b="1" i="1">
                              <a:latin typeface="Cambria Math" panose="02040503050406030204" pitchFamily="18" charset="0"/>
                            </a:rPr>
                            <m:t>𝜞</m:t>
                          </m:r>
                          <m:r>
                            <a:rPr lang="en-US" sz="1200" b="1" i="1" smtClean="0">
                              <a:latin typeface="Cambria Math" panose="02040503050406030204" pitchFamily="18" charset="0"/>
                            </a:rPr>
                            <m:t>((</m:t>
                          </m:r>
                          <m:r>
                            <a:rPr lang="en-US" sz="1200" b="1" i="1" smtClean="0">
                              <a:latin typeface="Cambria Math" panose="02040503050406030204" pitchFamily="18" charset="0"/>
                            </a:rPr>
                            <m:t>𝟏</m:t>
                          </m:r>
                          <m:r>
                            <a:rPr lang="en-US" sz="1200" b="1" i="1" smtClean="0">
                              <a:latin typeface="Cambria Math" panose="02040503050406030204" pitchFamily="18" charset="0"/>
                            </a:rPr>
                            <m:t>+</m:t>
                          </m:r>
                          <m:r>
                            <a:rPr lang="en-US" sz="1200" b="1" i="1" smtClean="0">
                              <a:latin typeface="Cambria Math" panose="02040503050406030204" pitchFamily="18" charset="0"/>
                            </a:rPr>
                            <m:t>𝑹</m:t>
                          </m:r>
                          <m:r>
                            <a:rPr lang="en-US" sz="1200" b="1" i="1" smtClean="0">
                              <a:latin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𝒌</m:t>
                          </m:r>
                        </m:e>
                        <m:sub>
                          <m:r>
                            <a:rPr lang="en-US" sz="1200" b="1" i="1" smtClean="0">
                              <a:latin typeface="Cambria Math" panose="02040503050406030204" pitchFamily="18" charset="0"/>
                              <a:ea typeface="Cambria Math" panose="02040503050406030204" pitchFamily="18" charset="0"/>
                            </a:rPr>
                            <m:t>𝒕𝒊</m:t>
                          </m:r>
                        </m:sub>
                      </m:sSub>
                      <m:r>
                        <a:rPr lang="en-US" sz="1200" b="1" i="1" smtClean="0">
                          <a:latin typeface="Cambria Math" panose="02040503050406030204" pitchFamily="18" charset="0"/>
                        </a:rPr>
                        <m:t>)</m:t>
                      </m:r>
                    </m:oMath>
                  </m:oMathPara>
                </a14:m>
                <a:endParaRPr lang="en-US" sz="1200" b="1"/>
              </a:p>
            </p:txBody>
          </p:sp>
        </mc:Choice>
        <mc:Fallback>
          <p:sp>
            <p:nvSpPr>
              <p:cNvPr id="51" name="TextBox 50">
                <a:extLst>
                  <a:ext uri="{FF2B5EF4-FFF2-40B4-BE49-F238E27FC236}">
                    <a16:creationId xmlns:a16="http://schemas.microsoft.com/office/drawing/2014/main" id="{554FBD27-585C-0A1D-9EC3-D1E0EAB22848}"/>
                  </a:ext>
                </a:extLst>
              </p:cNvPr>
              <p:cNvSpPr txBox="1">
                <a:spLocks noRot="1" noChangeAspect="1" noMove="1" noResize="1" noEditPoints="1" noAdjustHandles="1" noChangeArrowheads="1" noChangeShapeType="1" noTextEdit="1"/>
              </p:cNvSpPr>
              <p:nvPr/>
            </p:nvSpPr>
            <p:spPr>
              <a:xfrm>
                <a:off x="9491083" y="3524339"/>
                <a:ext cx="1572173" cy="306467"/>
              </a:xfrm>
              <a:prstGeom prst="roundRect">
                <a:avLst/>
              </a:prstGeom>
              <a:blipFill>
                <a:blip r:embed="rId5"/>
                <a:stretch>
                  <a:fillRect b="-5769"/>
                </a:stretch>
              </a:blipFill>
              <a:ln>
                <a:solidFill>
                  <a:srgbClr val="4B2582"/>
                </a:solidFill>
              </a:ln>
            </p:spPr>
            <p:txBody>
              <a:bodyPr/>
              <a:lstStyle/>
              <a:p>
                <a:r>
                  <a:rPr lang="LID4096">
                    <a:noFill/>
                  </a:rPr>
                  <a:t> </a:t>
                </a:r>
              </a:p>
            </p:txBody>
          </p:sp>
        </mc:Fallback>
      </mc:AlternateContent>
      <p:sp>
        <p:nvSpPr>
          <p:cNvPr id="52" name="Textfeld 47">
            <a:extLst>
              <a:ext uri="{FF2B5EF4-FFF2-40B4-BE49-F238E27FC236}">
                <a16:creationId xmlns:a16="http://schemas.microsoft.com/office/drawing/2014/main" id="{293E16A8-E08C-F14E-AE31-E81D4677578E}"/>
              </a:ext>
            </a:extLst>
          </p:cNvPr>
          <p:cNvSpPr txBox="1"/>
          <p:nvPr/>
        </p:nvSpPr>
        <p:spPr>
          <a:xfrm>
            <a:off x="8885447" y="4123302"/>
            <a:ext cx="276814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rPr>
              <a:t>Taxing wealth</a:t>
            </a:r>
            <a:r>
              <a:rPr lang="en-US" sz="1100" b="1">
                <a:solidFill>
                  <a:srgbClr val="000000"/>
                </a:solidFill>
                <a:latin typeface="Verdana"/>
              </a:rPr>
              <a:t> as depicted hits highly productive entrepreneurs and less productive heirs in a differentiated matter</a:t>
            </a:r>
            <a:endParaRPr kumimoji="0" lang="de-DE" sz="1100" b="1" i="0" u="none" strike="noStrike" kern="1200" cap="none" spc="0" normalizeH="0" baseline="0" noProof="0">
              <a:ln>
                <a:noFill/>
              </a:ln>
              <a:solidFill>
                <a:srgbClr val="000000"/>
              </a:solidFill>
              <a:effectLst/>
              <a:uLnTx/>
              <a:uFillTx/>
              <a:latin typeface="Verdana"/>
            </a:endParaRPr>
          </a:p>
        </p:txBody>
      </p:sp>
      <p:sp>
        <p:nvSpPr>
          <p:cNvPr id="59" name="Textfeld 37">
            <a:extLst>
              <a:ext uri="{FF2B5EF4-FFF2-40B4-BE49-F238E27FC236}">
                <a16:creationId xmlns:a16="http://schemas.microsoft.com/office/drawing/2014/main" id="{3F81B4CE-1B05-5F42-41D5-BE9F9F268CB2}"/>
              </a:ext>
            </a:extLst>
          </p:cNvPr>
          <p:cNvSpPr txBox="1"/>
          <p:nvPr/>
        </p:nvSpPr>
        <p:spPr>
          <a:xfrm>
            <a:off x="5803436" y="3521135"/>
            <a:ext cx="80189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t+1</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p:sp>
        <p:nvSpPr>
          <p:cNvPr id="60" name="Textfeld 37">
            <a:extLst>
              <a:ext uri="{FF2B5EF4-FFF2-40B4-BE49-F238E27FC236}">
                <a16:creationId xmlns:a16="http://schemas.microsoft.com/office/drawing/2014/main" id="{A17D2898-96A2-CC9E-8793-8D41177F1139}"/>
              </a:ext>
            </a:extLst>
          </p:cNvPr>
          <p:cNvSpPr txBox="1"/>
          <p:nvPr/>
        </p:nvSpPr>
        <p:spPr>
          <a:xfrm>
            <a:off x="8837465" y="3521135"/>
            <a:ext cx="80189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i="1">
                <a:solidFill>
                  <a:srgbClr val="000000"/>
                </a:solidFill>
                <a:latin typeface="Verdana"/>
              </a:rPr>
              <a:t>t+1</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noProof="0">
                <a:ln>
                  <a:noFill/>
                </a:ln>
                <a:solidFill>
                  <a:srgbClr val="000000"/>
                </a:solidFill>
                <a:effectLst/>
                <a:uLnTx/>
                <a:uFillTx/>
                <a:latin typeface="Verdana"/>
                <a:ea typeface="+mn-ea"/>
                <a:cs typeface="+mn-cs"/>
              </a:rPr>
              <a:t>:</a:t>
            </a:r>
            <a:endParaRPr kumimoji="0" lang="de-DE" sz="1400" b="0" i="1" u="none" strike="noStrike" kern="1200" cap="none" spc="0" normalizeH="0" baseline="0" noProof="0">
              <a:ln>
                <a:noFill/>
              </a:ln>
              <a:solidFill>
                <a:srgbClr val="000000"/>
              </a:solidFill>
              <a:effectLst/>
              <a:uLnTx/>
              <a:uFillTx/>
              <a:latin typeface="Verdana"/>
              <a:ea typeface="+mn-ea"/>
              <a:cs typeface="+mn-cs"/>
            </a:endParaRPr>
          </a:p>
        </p:txBody>
      </p:sp>
      <p:cxnSp>
        <p:nvCxnSpPr>
          <p:cNvPr id="63" name="Gerade Verbindung 45">
            <a:extLst>
              <a:ext uri="{FF2B5EF4-FFF2-40B4-BE49-F238E27FC236}">
                <a16:creationId xmlns:a16="http://schemas.microsoft.com/office/drawing/2014/main" id="{F15DF537-A095-56CD-3D27-1A0C6D6204A5}"/>
              </a:ext>
            </a:extLst>
          </p:cNvPr>
          <p:cNvCxnSpPr>
            <a:cxnSpLocks/>
          </p:cNvCxnSpPr>
          <p:nvPr/>
        </p:nvCxnSpPr>
        <p:spPr>
          <a:xfrm>
            <a:off x="5947756" y="537130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Dreieck 46">
            <a:extLst>
              <a:ext uri="{FF2B5EF4-FFF2-40B4-BE49-F238E27FC236}">
                <a16:creationId xmlns:a16="http://schemas.microsoft.com/office/drawing/2014/main" id="{3F0F1BBE-9F1E-3695-8CCD-F36137A0D0DB}"/>
              </a:ext>
            </a:extLst>
          </p:cNvPr>
          <p:cNvSpPr/>
          <p:nvPr/>
        </p:nvSpPr>
        <p:spPr>
          <a:xfrm rot="10800000">
            <a:off x="6911657" y="537520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66" name="Textfeld 47">
            <a:extLst>
              <a:ext uri="{FF2B5EF4-FFF2-40B4-BE49-F238E27FC236}">
                <a16:creationId xmlns:a16="http://schemas.microsoft.com/office/drawing/2014/main" id="{D6258564-21A7-0E10-04D3-CB28CB46D78C}"/>
              </a:ext>
            </a:extLst>
          </p:cNvPr>
          <p:cNvSpPr txBox="1"/>
          <p:nvPr/>
        </p:nvSpPr>
        <p:spPr>
          <a:xfrm>
            <a:off x="5859627" y="5571926"/>
            <a:ext cx="27681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rPr>
              <a:t>Taxing returns hurts more productive</a:t>
            </a:r>
            <a:r>
              <a:rPr kumimoji="0" lang="en-US" sz="1100" b="1" i="0" u="none" strike="noStrike" kern="1200" cap="none" spc="0" normalizeH="0" noProof="0">
                <a:ln>
                  <a:noFill/>
                </a:ln>
                <a:solidFill>
                  <a:srgbClr val="000000"/>
                </a:solidFill>
                <a:effectLst/>
                <a:uLnTx/>
                <a:uFillTx/>
                <a:latin typeface="Verdana"/>
              </a:rPr>
              <a:t> entrepreneurs than dynastic heirs</a:t>
            </a:r>
            <a:endParaRPr kumimoji="0" lang="de-DE" sz="1100" b="1" i="0" u="none" strike="noStrike" kern="1200" cap="none" spc="0" normalizeH="0" baseline="0" noProof="0">
              <a:ln>
                <a:noFill/>
              </a:ln>
              <a:solidFill>
                <a:srgbClr val="000000"/>
              </a:solidFill>
              <a:effectLst/>
              <a:uLnTx/>
              <a:uFillTx/>
              <a:latin typeface="Verdana"/>
            </a:endParaRPr>
          </a:p>
        </p:txBody>
      </p:sp>
      <p:cxnSp>
        <p:nvCxnSpPr>
          <p:cNvPr id="67" name="Gerade Verbindung 45">
            <a:extLst>
              <a:ext uri="{FF2B5EF4-FFF2-40B4-BE49-F238E27FC236}">
                <a16:creationId xmlns:a16="http://schemas.microsoft.com/office/drawing/2014/main" id="{8BF710ED-7456-3B36-AD9D-DEF6736BD6BB}"/>
              </a:ext>
            </a:extLst>
          </p:cNvPr>
          <p:cNvCxnSpPr>
            <a:cxnSpLocks/>
          </p:cNvCxnSpPr>
          <p:nvPr/>
        </p:nvCxnSpPr>
        <p:spPr>
          <a:xfrm>
            <a:off x="8973576" y="4963441"/>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8" name="Dreieck 46">
            <a:extLst>
              <a:ext uri="{FF2B5EF4-FFF2-40B4-BE49-F238E27FC236}">
                <a16:creationId xmlns:a16="http://schemas.microsoft.com/office/drawing/2014/main" id="{216537DE-450D-92B5-5D42-A24B9354CAEC}"/>
              </a:ext>
            </a:extLst>
          </p:cNvPr>
          <p:cNvSpPr/>
          <p:nvPr/>
        </p:nvSpPr>
        <p:spPr>
          <a:xfrm rot="10800000">
            <a:off x="9937477" y="4967337"/>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Textfeld 47">
            <a:extLst>
              <a:ext uri="{FF2B5EF4-FFF2-40B4-BE49-F238E27FC236}">
                <a16:creationId xmlns:a16="http://schemas.microsoft.com/office/drawing/2014/main" id="{EC0E7C72-3FCD-99CF-8CBF-0BEE7A3916C3}"/>
              </a:ext>
            </a:extLst>
          </p:cNvPr>
          <p:cNvSpPr txBox="1"/>
          <p:nvPr/>
        </p:nvSpPr>
        <p:spPr>
          <a:xfrm>
            <a:off x="8885447" y="5171307"/>
            <a:ext cx="2768145"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rPr>
              <a:t>Taxes affect the</a:t>
            </a:r>
            <a:r>
              <a:rPr kumimoji="0" lang="en-US" sz="1100" b="1" i="0" u="none" strike="noStrike" kern="1200" cap="none" spc="0" normalizeH="0" noProof="0">
                <a:ln>
                  <a:noFill/>
                </a:ln>
                <a:solidFill>
                  <a:srgbClr val="000000"/>
                </a:solidFill>
                <a:effectLst/>
                <a:uLnTx/>
                <a:uFillTx/>
                <a:latin typeface="Verdana"/>
              </a:rPr>
              <a:t> distribution through transfers as well as through a dampening effect on the effort by capital owners to produce high returns</a:t>
            </a:r>
            <a:endParaRPr kumimoji="0" lang="de-DE" sz="1100" b="1" i="0" u="none" strike="noStrike" kern="1200" cap="none" spc="0" normalizeH="0" baseline="0" noProof="0">
              <a:ln>
                <a:noFill/>
              </a:ln>
              <a:solidFill>
                <a:srgbClr val="000000"/>
              </a:solidFill>
              <a:effectLst/>
              <a:uLnTx/>
              <a:uFillTx/>
              <a:latin typeface="Verdana"/>
            </a:endParaRPr>
          </a:p>
        </p:txBody>
      </p:sp>
      <p:sp>
        <p:nvSpPr>
          <p:cNvPr id="70" name="Abgerundetes Rechteck 1">
            <a:extLst>
              <a:ext uri="{FF2B5EF4-FFF2-40B4-BE49-F238E27FC236}">
                <a16:creationId xmlns:a16="http://schemas.microsoft.com/office/drawing/2014/main" id="{609DA893-A495-2780-9294-9BEA2DE9551A}"/>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71" name="Abgerundetes Rechteck 9">
            <a:extLst>
              <a:ext uri="{FF2B5EF4-FFF2-40B4-BE49-F238E27FC236}">
                <a16:creationId xmlns:a16="http://schemas.microsoft.com/office/drawing/2014/main" id="{89CADE1F-A400-1DEA-0220-2509266A6865}"/>
              </a:ext>
            </a:extLst>
          </p:cNvPr>
          <p:cNvSpPr/>
          <p:nvPr/>
        </p:nvSpPr>
        <p:spPr>
          <a:xfrm>
            <a:off x="5789080"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3</a:t>
            </a:r>
          </a:p>
        </p:txBody>
      </p:sp>
      <p:sp>
        <p:nvSpPr>
          <p:cNvPr id="72" name="Abgerundetes Rechteck 10">
            <a:extLst>
              <a:ext uri="{FF2B5EF4-FFF2-40B4-BE49-F238E27FC236}">
                <a16:creationId xmlns:a16="http://schemas.microsoft.com/office/drawing/2014/main" id="{A7FB066B-6E4D-88F6-192D-5D0CFA9496B3}"/>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73" name="Abgerundetes Rechteck 16">
            <a:extLst>
              <a:ext uri="{FF2B5EF4-FFF2-40B4-BE49-F238E27FC236}">
                <a16:creationId xmlns:a16="http://schemas.microsoft.com/office/drawing/2014/main" id="{DD04A991-5EFB-A59F-8CC5-5B00C0970CE8}"/>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74" name="Abgerundetes Rechteck 17">
            <a:extLst>
              <a:ext uri="{FF2B5EF4-FFF2-40B4-BE49-F238E27FC236}">
                <a16:creationId xmlns:a16="http://schemas.microsoft.com/office/drawing/2014/main" id="{CB2FADD4-9023-161A-F4D4-981CA165D390}"/>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75" name="Abgerundetes Rechteck 1">
            <a:extLst>
              <a:ext uri="{FF2B5EF4-FFF2-40B4-BE49-F238E27FC236}">
                <a16:creationId xmlns:a16="http://schemas.microsoft.com/office/drawing/2014/main" id="{2C9E0E5F-0761-5FB7-A1A8-647E227D3AEB}"/>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76" name="Abgerundetes Rechteck 17">
            <a:extLst>
              <a:ext uri="{FF2B5EF4-FFF2-40B4-BE49-F238E27FC236}">
                <a16:creationId xmlns:a16="http://schemas.microsoft.com/office/drawing/2014/main" id="{BEC3F4B5-F016-BE65-51B6-093A4AE9AD49}"/>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3489681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C0AD562-C7D8-851E-6C96-69FE3FB8AD61}"/>
              </a:ext>
            </a:extLst>
          </p:cNvPr>
          <p:cNvSpPr>
            <a:spLocks noGrp="1"/>
          </p:cNvSpPr>
          <p:nvPr>
            <p:ph idx="13"/>
          </p:nvPr>
        </p:nvSpPr>
        <p:spPr/>
        <p:txBody>
          <a:bodyPr/>
          <a:lstStyle/>
          <a:p>
            <a:r>
              <a:rPr lang="de-DE"/>
              <a:t>Rationale for a Progressive Wealth Tax</a:t>
            </a:r>
          </a:p>
        </p:txBody>
      </p:sp>
      <p:sp>
        <p:nvSpPr>
          <p:cNvPr id="4" name="Titel 3">
            <a:extLst>
              <a:ext uri="{FF2B5EF4-FFF2-40B4-BE49-F238E27FC236}">
                <a16:creationId xmlns:a16="http://schemas.microsoft.com/office/drawing/2014/main" id="{D1EA2DBE-3B7D-0746-2235-01568CFB7E05}"/>
              </a:ext>
            </a:extLst>
          </p:cNvPr>
          <p:cNvSpPr>
            <a:spLocks noGrp="1"/>
          </p:cNvSpPr>
          <p:nvPr>
            <p:ph type="title"/>
          </p:nvPr>
        </p:nvSpPr>
        <p:spPr/>
        <p:txBody>
          <a:bodyPr/>
          <a:lstStyle/>
          <a:p>
            <a:r>
              <a:rPr lang="de-DE"/>
              <a:t>How easily can flows be observed</a:t>
            </a:r>
          </a:p>
        </p:txBody>
      </p:sp>
      <p:sp>
        <p:nvSpPr>
          <p:cNvPr id="5" name="Abgerundetes Rechteck 4">
            <a:extLst>
              <a:ext uri="{FF2B5EF4-FFF2-40B4-BE49-F238E27FC236}">
                <a16:creationId xmlns:a16="http://schemas.microsoft.com/office/drawing/2014/main" id="{B5953EBB-D75C-1EBE-0EDD-13A5B8CDB49F}"/>
              </a:ext>
            </a:extLst>
          </p:cNvPr>
          <p:cNvSpPr/>
          <p:nvPr/>
        </p:nvSpPr>
        <p:spPr>
          <a:xfrm>
            <a:off x="609601" y="1590805"/>
            <a:ext cx="4283901" cy="4722313"/>
          </a:xfrm>
          <a:prstGeom prst="roundRect">
            <a:avLst>
              <a:gd name="adj" fmla="val 643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6" name="Gerade Verbindung 5">
            <a:extLst>
              <a:ext uri="{FF2B5EF4-FFF2-40B4-BE49-F238E27FC236}">
                <a16:creationId xmlns:a16="http://schemas.microsoft.com/office/drawing/2014/main" id="{1F578DED-1F5F-0C75-5073-FF29F95459E3}"/>
              </a:ext>
            </a:extLst>
          </p:cNvPr>
          <p:cNvCxnSpPr>
            <a:cxnSpLocks/>
          </p:cNvCxnSpPr>
          <p:nvPr/>
        </p:nvCxnSpPr>
        <p:spPr>
          <a:xfrm>
            <a:off x="5194126" y="1601438"/>
            <a:ext cx="0" cy="4722313"/>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6C38C72B-76DA-5D46-B777-0DC5F2F4ACBE}"/>
              </a:ext>
            </a:extLst>
          </p:cNvPr>
          <p:cNvSpPr txBox="1"/>
          <p:nvPr/>
        </p:nvSpPr>
        <p:spPr>
          <a:xfrm>
            <a:off x="1052186" y="1686779"/>
            <a:ext cx="33193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General </a:t>
            </a:r>
            <a:r>
              <a:rPr kumimoji="0" lang="de-DE" sz="1800" b="1" i="0" u="none" strike="noStrike" kern="1200" cap="none" spc="0" normalizeH="0" baseline="0" noProof="0" err="1">
                <a:ln>
                  <a:noFill/>
                </a:ln>
                <a:solidFill>
                  <a:srgbClr val="000000"/>
                </a:solidFill>
                <a:effectLst/>
                <a:uLnTx/>
                <a:uFillTx/>
                <a:latin typeface="Verdana"/>
                <a:ea typeface="+mn-ea"/>
                <a:cs typeface="+mn-cs"/>
              </a:rPr>
              <a:t>Logic</a:t>
            </a:r>
            <a:endParaRPr kumimoji="0" lang="de-DE" sz="1800" b="1" i="0" u="none" strike="noStrike" kern="1200" cap="none" spc="0" normalizeH="0" baseline="0" noProof="0">
              <a:ln>
                <a:noFill/>
              </a:ln>
              <a:solidFill>
                <a:srgbClr val="000000"/>
              </a:solidFill>
              <a:effectLst/>
              <a:uLnTx/>
              <a:uFillTx/>
              <a:latin typeface="Verdana"/>
              <a:ea typeface="+mn-ea"/>
              <a:cs typeface="+mn-cs"/>
            </a:endParaRPr>
          </a:p>
        </p:txBody>
      </p:sp>
      <p:sp>
        <p:nvSpPr>
          <p:cNvPr id="9" name="Textfeld 8">
            <a:extLst>
              <a:ext uri="{FF2B5EF4-FFF2-40B4-BE49-F238E27FC236}">
                <a16:creationId xmlns:a16="http://schemas.microsoft.com/office/drawing/2014/main" id="{05DF604A-1038-960D-50EE-75F765402ABD}"/>
              </a:ext>
            </a:extLst>
          </p:cNvPr>
          <p:cNvSpPr txBox="1"/>
          <p:nvPr/>
        </p:nvSpPr>
        <p:spPr>
          <a:xfrm>
            <a:off x="835070" y="3542228"/>
            <a:ext cx="38329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Flows much harder to trace </a:t>
            </a:r>
            <a:r>
              <a:rPr kumimoji="0" lang="en-US" sz="1400" b="0" i="0" u="none" strike="noStrike" kern="1200" cap="none" spc="0" normalizeH="0" baseline="0" noProof="0">
                <a:ln>
                  <a:noFill/>
                </a:ln>
                <a:solidFill>
                  <a:srgbClr val="000000"/>
                </a:solidFill>
                <a:effectLst/>
                <a:uLnTx/>
                <a:uFillTx/>
                <a:latin typeface="Verdana"/>
                <a:ea typeface="+mn-ea"/>
                <a:cs typeface="+mn-cs"/>
              </a:rPr>
              <a:t>and </a:t>
            </a:r>
            <a:r>
              <a:rPr kumimoji="0" lang="en-US" sz="1400" b="1" i="0" u="none" strike="noStrike" kern="1200" cap="none" spc="0" normalizeH="0" baseline="0" noProof="0">
                <a:ln>
                  <a:noFill/>
                </a:ln>
                <a:solidFill>
                  <a:srgbClr val="000000"/>
                </a:solidFill>
                <a:effectLst/>
                <a:uLnTx/>
                <a:uFillTx/>
                <a:latin typeface="Verdana"/>
                <a:ea typeface="+mn-ea"/>
                <a:cs typeface="+mn-cs"/>
              </a:rPr>
              <a:t>time-sensitive</a:t>
            </a:r>
            <a:r>
              <a:rPr kumimoji="0" lang="en-US" sz="1400" b="0" i="0" u="none" strike="noStrike" kern="1200" cap="none" spc="0" normalizeH="0" baseline="0" noProof="0">
                <a:ln>
                  <a:noFill/>
                </a:ln>
                <a:solidFill>
                  <a:srgbClr val="000000"/>
                </a:solidFill>
                <a:effectLst/>
                <a:uLnTx/>
                <a:uFillTx/>
                <a:latin typeface="Verdana"/>
                <a:ea typeface="+mn-ea"/>
                <a:cs typeface="+mn-cs"/>
              </a:rPr>
              <a:t> than stocks/wealth</a:t>
            </a:r>
            <a:r>
              <a:rPr kumimoji="0" lang="de-DE" sz="1400" b="0" i="0" u="none" strike="noStrike" kern="1200" cap="none" spc="0" normalizeH="0" baseline="0" noProof="0">
                <a:ln>
                  <a:noFill/>
                </a:ln>
                <a:solidFill>
                  <a:srgbClr val="000000"/>
                </a:solidFill>
                <a:effectLst/>
                <a:uLnTx/>
                <a:uFillTx/>
                <a:latin typeface="Verdana"/>
                <a:ea typeface="+mn-ea"/>
                <a:cs typeface="+mn-cs"/>
              </a:rPr>
              <a:t> </a:t>
            </a:r>
          </a:p>
        </p:txBody>
      </p:sp>
      <p:cxnSp>
        <p:nvCxnSpPr>
          <p:cNvPr id="10" name="Gerade Verbindung 9">
            <a:extLst>
              <a:ext uri="{FF2B5EF4-FFF2-40B4-BE49-F238E27FC236}">
                <a16:creationId xmlns:a16="http://schemas.microsoft.com/office/drawing/2014/main" id="{555A5B92-669B-5753-C072-65874EF85ECD}"/>
              </a:ext>
            </a:extLst>
          </p:cNvPr>
          <p:cNvCxnSpPr>
            <a:cxnSpLocks/>
          </p:cNvCxnSpPr>
          <p:nvPr/>
        </p:nvCxnSpPr>
        <p:spPr>
          <a:xfrm>
            <a:off x="688716" y="4126306"/>
            <a:ext cx="40465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2A80FE40-127A-E5FB-9D6D-138B00D94EEB}"/>
              </a:ext>
            </a:extLst>
          </p:cNvPr>
          <p:cNvSpPr/>
          <p:nvPr/>
        </p:nvSpPr>
        <p:spPr>
          <a:xfrm rot="10800000">
            <a:off x="2200038" y="4129774"/>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12" name="Abgerundetes Rechteck 11">
            <a:extLst>
              <a:ext uri="{FF2B5EF4-FFF2-40B4-BE49-F238E27FC236}">
                <a16:creationId xmlns:a16="http://schemas.microsoft.com/office/drawing/2014/main" id="{E2F5C809-219D-3C0F-D450-683FAACD1188}"/>
              </a:ext>
            </a:extLst>
          </p:cNvPr>
          <p:cNvSpPr/>
          <p:nvPr/>
        </p:nvSpPr>
        <p:spPr>
          <a:xfrm>
            <a:off x="2027884" y="2116969"/>
            <a:ext cx="1368000" cy="1368000"/>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pic>
        <p:nvPicPr>
          <p:cNvPr id="8" name="Grafik 7">
            <a:extLst>
              <a:ext uri="{FF2B5EF4-FFF2-40B4-BE49-F238E27FC236}">
                <a16:creationId xmlns:a16="http://schemas.microsoft.com/office/drawing/2014/main" id="{BDE58FAA-BC9C-B9DC-936C-1E0C874DCEBC}"/>
              </a:ext>
            </a:extLst>
          </p:cNvPr>
          <p:cNvPicPr>
            <a:picLocks noChangeAspect="1"/>
          </p:cNvPicPr>
          <p:nvPr/>
        </p:nvPicPr>
        <p:blipFill>
          <a:blip r:embed="rId3"/>
          <a:stretch>
            <a:fillRect/>
          </a:stretch>
        </p:blipFill>
        <p:spPr>
          <a:xfrm>
            <a:off x="2160565" y="2247850"/>
            <a:ext cx="1102639" cy="1102639"/>
          </a:xfrm>
          <a:prstGeom prst="rect">
            <a:avLst/>
          </a:prstGeom>
        </p:spPr>
      </p:pic>
      <p:sp>
        <p:nvSpPr>
          <p:cNvPr id="15" name="Abgerundetes Rechteck 14">
            <a:extLst>
              <a:ext uri="{FF2B5EF4-FFF2-40B4-BE49-F238E27FC236}">
                <a16:creationId xmlns:a16="http://schemas.microsoft.com/office/drawing/2014/main" id="{0F05AD89-D5A8-4560-D95D-7972843F7913}"/>
              </a:ext>
            </a:extLst>
          </p:cNvPr>
          <p:cNvSpPr/>
          <p:nvPr/>
        </p:nvSpPr>
        <p:spPr>
          <a:xfrm>
            <a:off x="2842376" y="4514738"/>
            <a:ext cx="1825655" cy="1618657"/>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4" name="Textfeld 13">
            <a:extLst>
              <a:ext uri="{FF2B5EF4-FFF2-40B4-BE49-F238E27FC236}">
                <a16:creationId xmlns:a16="http://schemas.microsoft.com/office/drawing/2014/main" id="{F192BADC-FE24-55A1-FA21-DD232C038EAB}"/>
              </a:ext>
            </a:extLst>
          </p:cNvPr>
          <p:cNvSpPr txBox="1"/>
          <p:nvPr/>
        </p:nvSpPr>
        <p:spPr>
          <a:xfrm>
            <a:off x="2910263" y="4871669"/>
            <a:ext cx="1689880" cy="830997"/>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rgbClr val="FFFFFF"/>
                </a:solidFill>
                <a:effectLst/>
                <a:uLnTx/>
                <a:uFillTx/>
                <a:latin typeface="Verdana"/>
                <a:ea typeface="+mn-ea"/>
                <a:cs typeface="+mn-cs"/>
              </a:rPr>
              <a:t>Wealth easier to be observed as its size is not as time-dependent</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17" name="Abgerundetes Rechteck 16">
            <a:extLst>
              <a:ext uri="{FF2B5EF4-FFF2-40B4-BE49-F238E27FC236}">
                <a16:creationId xmlns:a16="http://schemas.microsoft.com/office/drawing/2014/main" id="{27465DCD-1FDE-BB96-2A2A-ECF3E613CE20}"/>
              </a:ext>
            </a:extLst>
          </p:cNvPr>
          <p:cNvSpPr/>
          <p:nvPr/>
        </p:nvSpPr>
        <p:spPr>
          <a:xfrm>
            <a:off x="831486" y="4514738"/>
            <a:ext cx="1825655" cy="1618657"/>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8" name="Textfeld 17">
            <a:extLst>
              <a:ext uri="{FF2B5EF4-FFF2-40B4-BE49-F238E27FC236}">
                <a16:creationId xmlns:a16="http://schemas.microsoft.com/office/drawing/2014/main" id="{51B56BBF-56A5-661E-C5CC-92B7163856B0}"/>
              </a:ext>
            </a:extLst>
          </p:cNvPr>
          <p:cNvSpPr txBox="1"/>
          <p:nvPr/>
        </p:nvSpPr>
        <p:spPr>
          <a:xfrm>
            <a:off x="899373" y="4594671"/>
            <a:ext cx="1689880" cy="1384995"/>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Only small proportion of returns paid out as income – unrealized income very hard to capture!</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22" name="Dreieck 21">
            <a:extLst>
              <a:ext uri="{FF2B5EF4-FFF2-40B4-BE49-F238E27FC236}">
                <a16:creationId xmlns:a16="http://schemas.microsoft.com/office/drawing/2014/main" id="{B8DC60AC-B06C-C051-B09D-FA627FC4E3A7}"/>
              </a:ext>
            </a:extLst>
          </p:cNvPr>
          <p:cNvSpPr/>
          <p:nvPr/>
        </p:nvSpPr>
        <p:spPr>
          <a:xfrm rot="5400000">
            <a:off x="4773215" y="3791139"/>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3" name="Abgerundetes Rechteck 22">
            <a:extLst>
              <a:ext uri="{FF2B5EF4-FFF2-40B4-BE49-F238E27FC236}">
                <a16:creationId xmlns:a16="http://schemas.microsoft.com/office/drawing/2014/main" id="{AE043857-9879-36A6-888E-1670179DFC97}"/>
              </a:ext>
            </a:extLst>
          </p:cNvPr>
          <p:cNvSpPr/>
          <p:nvPr/>
        </p:nvSpPr>
        <p:spPr>
          <a:xfrm>
            <a:off x="5864777" y="2780907"/>
            <a:ext cx="2773147" cy="3532209"/>
          </a:xfrm>
          <a:prstGeom prst="roundRect">
            <a:avLst>
              <a:gd name="adj" fmla="val 9796"/>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4" name="Abgerundetes Rechteck 23">
            <a:extLst>
              <a:ext uri="{FF2B5EF4-FFF2-40B4-BE49-F238E27FC236}">
                <a16:creationId xmlns:a16="http://schemas.microsoft.com/office/drawing/2014/main" id="{06635CB3-7267-AE0B-7FB1-47EC1D354DE8}"/>
              </a:ext>
            </a:extLst>
          </p:cNvPr>
          <p:cNvSpPr/>
          <p:nvPr/>
        </p:nvSpPr>
        <p:spPr>
          <a:xfrm>
            <a:off x="8898149" y="2780907"/>
            <a:ext cx="2773147" cy="3532209"/>
          </a:xfrm>
          <a:prstGeom prst="roundRect">
            <a:avLst>
              <a:gd name="adj" fmla="val 9796"/>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5" name="Textfeld 24">
            <a:extLst>
              <a:ext uri="{FF2B5EF4-FFF2-40B4-BE49-F238E27FC236}">
                <a16:creationId xmlns:a16="http://schemas.microsoft.com/office/drawing/2014/main" id="{2E57D757-CA1D-FEDA-4FF5-7FAEA650F6A2}"/>
              </a:ext>
            </a:extLst>
          </p:cNvPr>
          <p:cNvSpPr txBox="1"/>
          <p:nvPr/>
        </p:nvSpPr>
        <p:spPr>
          <a:xfrm>
            <a:off x="7108338" y="1685867"/>
            <a:ext cx="33193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Solution – 2 Proposals</a:t>
            </a:r>
          </a:p>
        </p:txBody>
      </p:sp>
      <p:cxnSp>
        <p:nvCxnSpPr>
          <p:cNvPr id="26" name="Gerade Verbindung 25">
            <a:extLst>
              <a:ext uri="{FF2B5EF4-FFF2-40B4-BE49-F238E27FC236}">
                <a16:creationId xmlns:a16="http://schemas.microsoft.com/office/drawing/2014/main" id="{90BFB620-CF03-01AA-0680-FA149EFD7360}"/>
              </a:ext>
            </a:extLst>
          </p:cNvPr>
          <p:cNvCxnSpPr>
            <a:cxnSpLocks/>
          </p:cNvCxnSpPr>
          <p:nvPr/>
        </p:nvCxnSpPr>
        <p:spPr>
          <a:xfrm flipV="1">
            <a:off x="5864778" y="2109253"/>
            <a:ext cx="5806518" cy="771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A38D59C1-FABC-7DE1-1E2E-62AC833DAEA4}"/>
              </a:ext>
            </a:extLst>
          </p:cNvPr>
          <p:cNvSpPr txBox="1"/>
          <p:nvPr/>
        </p:nvSpPr>
        <p:spPr>
          <a:xfrm>
            <a:off x="5805570" y="2257470"/>
            <a:ext cx="592490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Verdana"/>
                <a:ea typeface="+mn-ea"/>
                <a:cs typeface="+mn-cs"/>
              </a:rPr>
              <a:t>The authors argue for a wealth tax of </a:t>
            </a:r>
            <a:r>
              <a:rPr kumimoji="0" lang="de-DE" sz="1400" b="1" i="0" u="none" strike="noStrike" kern="1200" cap="none" spc="0" normalizeH="0" baseline="0" noProof="0">
                <a:ln>
                  <a:noFill/>
                </a:ln>
                <a:solidFill>
                  <a:srgbClr val="000000"/>
                </a:solidFill>
                <a:effectLst/>
                <a:uLnTx/>
                <a:uFillTx/>
                <a:latin typeface="Verdana"/>
                <a:ea typeface="+mn-ea"/>
                <a:cs typeface="+mn-cs"/>
              </a:rPr>
              <a:t>6-8% </a:t>
            </a:r>
            <a:r>
              <a:rPr kumimoji="0" lang="de-DE" sz="1400" b="0" i="0" u="none" strike="noStrike" kern="1200" cap="none" spc="0" normalizeH="0" baseline="0" noProof="0">
                <a:ln>
                  <a:noFill/>
                </a:ln>
                <a:solidFill>
                  <a:srgbClr val="000000"/>
                </a:solidFill>
                <a:effectLst/>
                <a:uLnTx/>
                <a:uFillTx/>
                <a:latin typeface="Verdana"/>
                <a:ea typeface="+mn-ea"/>
                <a:cs typeface="+mn-cs"/>
              </a:rPr>
              <a:t>to tackle inequality</a:t>
            </a:r>
            <a:endParaRPr kumimoji="0" lang="de-DE" sz="1400" b="1" i="0" u="none" strike="noStrike" kern="1200" cap="none" spc="0" normalizeH="0" baseline="0" noProof="0">
              <a:ln>
                <a:noFill/>
              </a:ln>
              <a:solidFill>
                <a:srgbClr val="000000"/>
              </a:solidFill>
              <a:effectLst/>
              <a:uLnTx/>
              <a:uFillTx/>
              <a:latin typeface="Verdana"/>
              <a:ea typeface="+mn-ea"/>
              <a:cs typeface="+mn-cs"/>
            </a:endParaRPr>
          </a:p>
        </p:txBody>
      </p:sp>
      <p:sp>
        <p:nvSpPr>
          <p:cNvPr id="30" name="Textfeld 29">
            <a:extLst>
              <a:ext uri="{FF2B5EF4-FFF2-40B4-BE49-F238E27FC236}">
                <a16:creationId xmlns:a16="http://schemas.microsoft.com/office/drawing/2014/main" id="{B8B4ACA3-E2E3-1700-F606-CDF570766BDF}"/>
              </a:ext>
            </a:extLst>
          </p:cNvPr>
          <p:cNvSpPr txBox="1"/>
          <p:nvPr/>
        </p:nvSpPr>
        <p:spPr>
          <a:xfrm>
            <a:off x="6333286" y="3118716"/>
            <a:ext cx="1836128" cy="3048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0000"/>
                </a:solidFill>
                <a:effectLst/>
                <a:uLnTx/>
                <a:uFillTx/>
                <a:latin typeface="Verdana"/>
                <a:ea typeface="+mn-ea"/>
                <a:cs typeface="+mn-cs"/>
              </a:rPr>
              <a:t>Taxing Returns</a:t>
            </a:r>
          </a:p>
        </p:txBody>
      </p:sp>
      <p:sp>
        <p:nvSpPr>
          <p:cNvPr id="31" name="Textfeld 30">
            <a:extLst>
              <a:ext uri="{FF2B5EF4-FFF2-40B4-BE49-F238E27FC236}">
                <a16:creationId xmlns:a16="http://schemas.microsoft.com/office/drawing/2014/main" id="{DDD5699D-510C-4D48-7BA8-DE1920B18A28}"/>
              </a:ext>
            </a:extLst>
          </p:cNvPr>
          <p:cNvSpPr txBox="1"/>
          <p:nvPr/>
        </p:nvSpPr>
        <p:spPr>
          <a:xfrm>
            <a:off x="9366658" y="3114180"/>
            <a:ext cx="1836128" cy="3048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0000"/>
                </a:solidFill>
                <a:effectLst/>
                <a:uLnTx/>
                <a:uFillTx/>
                <a:latin typeface="Verdana"/>
                <a:ea typeface="+mn-ea"/>
                <a:cs typeface="+mn-cs"/>
              </a:rPr>
              <a:t>Taxing Wealth</a:t>
            </a:r>
          </a:p>
        </p:txBody>
      </p:sp>
      <p:cxnSp>
        <p:nvCxnSpPr>
          <p:cNvPr id="46" name="Gerade Verbindung 45">
            <a:extLst>
              <a:ext uri="{FF2B5EF4-FFF2-40B4-BE49-F238E27FC236}">
                <a16:creationId xmlns:a16="http://schemas.microsoft.com/office/drawing/2014/main" id="{D6676E7B-0664-4F62-4929-6B8AD42B2402}"/>
              </a:ext>
            </a:extLst>
          </p:cNvPr>
          <p:cNvCxnSpPr>
            <a:cxnSpLocks/>
          </p:cNvCxnSpPr>
          <p:nvPr/>
        </p:nvCxnSpPr>
        <p:spPr>
          <a:xfrm>
            <a:off x="5947756" y="391184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Dreieck 46">
            <a:extLst>
              <a:ext uri="{FF2B5EF4-FFF2-40B4-BE49-F238E27FC236}">
                <a16:creationId xmlns:a16="http://schemas.microsoft.com/office/drawing/2014/main" id="{7C887677-8A83-9120-637F-99C7CBAF155F}"/>
              </a:ext>
            </a:extLst>
          </p:cNvPr>
          <p:cNvSpPr/>
          <p:nvPr/>
        </p:nvSpPr>
        <p:spPr>
          <a:xfrm rot="10800000">
            <a:off x="6911657" y="391574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Textfeld 47">
            <a:extLst>
              <a:ext uri="{FF2B5EF4-FFF2-40B4-BE49-F238E27FC236}">
                <a16:creationId xmlns:a16="http://schemas.microsoft.com/office/drawing/2014/main" id="{0C3B83A4-19FA-D57B-85A3-9AD82480E0A2}"/>
              </a:ext>
            </a:extLst>
          </p:cNvPr>
          <p:cNvSpPr txBox="1"/>
          <p:nvPr/>
        </p:nvSpPr>
        <p:spPr>
          <a:xfrm>
            <a:off x="5874619" y="4123302"/>
            <a:ext cx="276814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ea typeface="+mn-ea"/>
                <a:cs typeface="+mn-cs"/>
              </a:rPr>
              <a:t>Taxing unrealized gains can be very difficult</a:t>
            </a:r>
            <a:r>
              <a:rPr kumimoji="0" lang="de-DE" sz="1100" b="1" i="0" u="none" strike="noStrike" kern="1200" cap="none" spc="0" normalizeH="0" baseline="0" noProof="0">
                <a:ln>
                  <a:noFill/>
                </a:ln>
                <a:solidFill>
                  <a:srgbClr val="000000"/>
                </a:solidFill>
                <a:effectLst/>
                <a:uLnTx/>
                <a:uFillTx/>
                <a:latin typeface="Verdana"/>
                <a:ea typeface="+mn-ea"/>
                <a:cs typeface="+mn-cs"/>
              </a:rPr>
              <a:t> for two reasons: </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B548977-3239-4846-991D-7857D4115FE0}"/>
                  </a:ext>
                </a:extLst>
              </p:cNvPr>
              <p:cNvSpPr txBox="1"/>
              <p:nvPr/>
            </p:nvSpPr>
            <p:spPr>
              <a:xfrm>
                <a:off x="6465263" y="3524339"/>
                <a:ext cx="1572173" cy="306467"/>
              </a:xfrm>
              <a:prstGeom prst="roundRect">
                <a:avLst/>
              </a:prstGeom>
              <a:noFill/>
              <a:ln>
                <a:solidFill>
                  <a:srgbClr val="4B2582"/>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l-GR" sz="12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𝜞</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𝒌</m:t>
                          </m:r>
                        </m:e>
                        <m:sub>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𝒕𝒊</m:t>
                          </m:r>
                        </m:sub>
                      </m:sSub>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200" b="1" i="0" u="none" strike="noStrike" kern="1200" cap="none" spc="0" normalizeH="0" baseline="0" noProof="0">
                  <a:ln>
                    <a:noFill/>
                  </a:ln>
                  <a:solidFill>
                    <a:srgbClr val="000000"/>
                  </a:solidFill>
                  <a:effectLst/>
                  <a:uLnTx/>
                  <a:uFillTx/>
                  <a:latin typeface="Verdana"/>
                  <a:ea typeface="+mn-ea"/>
                  <a:cs typeface="+mn-cs"/>
                </a:endParaRPr>
              </a:p>
            </p:txBody>
          </p:sp>
        </mc:Choice>
        <mc:Fallback>
          <p:sp>
            <p:nvSpPr>
              <p:cNvPr id="21" name="TextBox 20">
                <a:extLst>
                  <a:ext uri="{FF2B5EF4-FFF2-40B4-BE49-F238E27FC236}">
                    <a16:creationId xmlns:a16="http://schemas.microsoft.com/office/drawing/2014/main" id="{8B548977-3239-4846-991D-7857D4115FE0}"/>
                  </a:ext>
                </a:extLst>
              </p:cNvPr>
              <p:cNvSpPr txBox="1">
                <a:spLocks noRot="1" noChangeAspect="1" noMove="1" noResize="1" noEditPoints="1" noAdjustHandles="1" noChangeArrowheads="1" noChangeShapeType="1" noTextEdit="1"/>
              </p:cNvSpPr>
              <p:nvPr/>
            </p:nvSpPr>
            <p:spPr>
              <a:xfrm>
                <a:off x="6465263" y="3524339"/>
                <a:ext cx="1572173" cy="306467"/>
              </a:xfrm>
              <a:prstGeom prst="roundRect">
                <a:avLst/>
              </a:prstGeom>
              <a:blipFill>
                <a:blip r:embed="rId4"/>
                <a:stretch>
                  <a:fillRect b="-5769"/>
                </a:stretch>
              </a:blipFill>
              <a:ln>
                <a:solidFill>
                  <a:srgbClr val="4B2582"/>
                </a:solidFill>
              </a:ln>
            </p:spPr>
            <p:txBody>
              <a:bodyPr/>
              <a:lstStyle/>
              <a:p>
                <a:r>
                  <a:rPr lang="LID4096">
                    <a:noFill/>
                  </a:rPr>
                  <a:t> </a:t>
                </a:r>
              </a:p>
            </p:txBody>
          </p:sp>
        </mc:Fallback>
      </mc:AlternateContent>
      <p:sp>
        <p:nvSpPr>
          <p:cNvPr id="27" name="Abgerundetes Rechteck 37">
            <a:extLst>
              <a:ext uri="{FF2B5EF4-FFF2-40B4-BE49-F238E27FC236}">
                <a16:creationId xmlns:a16="http://schemas.microsoft.com/office/drawing/2014/main" id="{F576C1AE-79DA-726D-6E83-317FF3953710}"/>
              </a:ext>
            </a:extLst>
          </p:cNvPr>
          <p:cNvSpPr/>
          <p:nvPr/>
        </p:nvSpPr>
        <p:spPr>
          <a:xfrm>
            <a:off x="5947490" y="4580407"/>
            <a:ext cx="2594685" cy="29126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1" u="none" strike="noStrike" kern="1200" cap="none" spc="0" normalizeH="0" baseline="0" noProof="0">
                <a:ln>
                  <a:noFill/>
                </a:ln>
                <a:solidFill>
                  <a:sysClr val="windowText" lastClr="000000"/>
                </a:solidFill>
                <a:effectLst/>
                <a:uLnTx/>
                <a:uFillTx/>
                <a:latin typeface="Verdana"/>
                <a:ea typeface="+mn-ea"/>
                <a:cs typeface="+mn-cs"/>
              </a:rPr>
              <a:t>Volatility of asset prices</a:t>
            </a:r>
          </a:p>
        </p:txBody>
      </p:sp>
      <p:sp>
        <p:nvSpPr>
          <p:cNvPr id="28" name="Abgerundetes Rechteck 37">
            <a:extLst>
              <a:ext uri="{FF2B5EF4-FFF2-40B4-BE49-F238E27FC236}">
                <a16:creationId xmlns:a16="http://schemas.microsoft.com/office/drawing/2014/main" id="{35C4E72A-1F13-02F1-93B1-1E2680B88590}"/>
              </a:ext>
            </a:extLst>
          </p:cNvPr>
          <p:cNvSpPr/>
          <p:nvPr/>
        </p:nvSpPr>
        <p:spPr>
          <a:xfrm>
            <a:off x="5947490" y="4941698"/>
            <a:ext cx="2594685" cy="29126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1" u="none" strike="noStrike" kern="1200" cap="none" spc="0" normalizeH="0" baseline="0" noProof="0">
                <a:ln>
                  <a:noFill/>
                </a:ln>
                <a:solidFill>
                  <a:sysClr val="windowText" lastClr="000000"/>
                </a:solidFill>
                <a:effectLst/>
                <a:uLnTx/>
                <a:uFillTx/>
                <a:latin typeface="Verdana"/>
                <a:ea typeface="+mn-ea"/>
                <a:cs typeface="+mn-cs"/>
              </a:rPr>
              <a:t>Power: Wealth Stock, not Flow</a:t>
            </a:r>
          </a:p>
        </p:txBody>
      </p:sp>
      <p:cxnSp>
        <p:nvCxnSpPr>
          <p:cNvPr id="49" name="Gerade Verbindung 45">
            <a:extLst>
              <a:ext uri="{FF2B5EF4-FFF2-40B4-BE49-F238E27FC236}">
                <a16:creationId xmlns:a16="http://schemas.microsoft.com/office/drawing/2014/main" id="{F38CDD04-267C-4DBF-7219-A792E3D94654}"/>
              </a:ext>
            </a:extLst>
          </p:cNvPr>
          <p:cNvCxnSpPr>
            <a:cxnSpLocks/>
          </p:cNvCxnSpPr>
          <p:nvPr/>
        </p:nvCxnSpPr>
        <p:spPr>
          <a:xfrm>
            <a:off x="8973576" y="391184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Dreieck 46">
            <a:extLst>
              <a:ext uri="{FF2B5EF4-FFF2-40B4-BE49-F238E27FC236}">
                <a16:creationId xmlns:a16="http://schemas.microsoft.com/office/drawing/2014/main" id="{DAF519A3-B2F3-C5BB-D626-84FBA6536E95}"/>
              </a:ext>
            </a:extLst>
          </p:cNvPr>
          <p:cNvSpPr/>
          <p:nvPr/>
        </p:nvSpPr>
        <p:spPr>
          <a:xfrm rot="10800000">
            <a:off x="9937477" y="391574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54FBD27-585C-0A1D-9EC3-D1E0EAB22848}"/>
                  </a:ext>
                </a:extLst>
              </p:cNvPr>
              <p:cNvSpPr txBox="1"/>
              <p:nvPr/>
            </p:nvSpPr>
            <p:spPr>
              <a:xfrm>
                <a:off x="9491083" y="3524339"/>
                <a:ext cx="1572173" cy="306467"/>
              </a:xfrm>
              <a:prstGeom prst="roundRect">
                <a:avLst/>
              </a:prstGeom>
              <a:noFill/>
              <a:ln>
                <a:solidFill>
                  <a:srgbClr val="4B2582"/>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l-GR" sz="12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𝜞</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𝟏</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𝑹</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𝒌</m:t>
                          </m:r>
                        </m:e>
                        <m:sub>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𝒕𝒊</m:t>
                          </m:r>
                        </m:sub>
                      </m:sSub>
                      <m:r>
                        <a:rPr kumimoji="0" lang="en-US" sz="12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200" b="1" i="0" u="none" strike="noStrike" kern="1200" cap="none" spc="0" normalizeH="0" baseline="0" noProof="0">
                  <a:ln>
                    <a:noFill/>
                  </a:ln>
                  <a:solidFill>
                    <a:srgbClr val="000000"/>
                  </a:solidFill>
                  <a:effectLst/>
                  <a:uLnTx/>
                  <a:uFillTx/>
                  <a:latin typeface="Verdana"/>
                  <a:ea typeface="+mn-ea"/>
                  <a:cs typeface="+mn-cs"/>
                </a:endParaRPr>
              </a:p>
            </p:txBody>
          </p:sp>
        </mc:Choice>
        <mc:Fallback>
          <p:sp>
            <p:nvSpPr>
              <p:cNvPr id="51" name="TextBox 50">
                <a:extLst>
                  <a:ext uri="{FF2B5EF4-FFF2-40B4-BE49-F238E27FC236}">
                    <a16:creationId xmlns:a16="http://schemas.microsoft.com/office/drawing/2014/main" id="{554FBD27-585C-0A1D-9EC3-D1E0EAB22848}"/>
                  </a:ext>
                </a:extLst>
              </p:cNvPr>
              <p:cNvSpPr txBox="1">
                <a:spLocks noRot="1" noChangeAspect="1" noMove="1" noResize="1" noEditPoints="1" noAdjustHandles="1" noChangeArrowheads="1" noChangeShapeType="1" noTextEdit="1"/>
              </p:cNvSpPr>
              <p:nvPr/>
            </p:nvSpPr>
            <p:spPr>
              <a:xfrm>
                <a:off x="9491083" y="3524339"/>
                <a:ext cx="1572173" cy="306467"/>
              </a:xfrm>
              <a:prstGeom prst="roundRect">
                <a:avLst/>
              </a:prstGeom>
              <a:blipFill>
                <a:blip r:embed="rId5"/>
                <a:stretch>
                  <a:fillRect b="-5769"/>
                </a:stretch>
              </a:blipFill>
              <a:ln>
                <a:solidFill>
                  <a:srgbClr val="4B2582"/>
                </a:solidFill>
              </a:ln>
            </p:spPr>
            <p:txBody>
              <a:bodyPr/>
              <a:lstStyle/>
              <a:p>
                <a:r>
                  <a:rPr lang="LID4096">
                    <a:noFill/>
                  </a:rPr>
                  <a:t> </a:t>
                </a:r>
              </a:p>
            </p:txBody>
          </p:sp>
        </mc:Fallback>
      </mc:AlternateContent>
      <p:sp>
        <p:nvSpPr>
          <p:cNvPr id="52" name="Textfeld 47">
            <a:extLst>
              <a:ext uri="{FF2B5EF4-FFF2-40B4-BE49-F238E27FC236}">
                <a16:creationId xmlns:a16="http://schemas.microsoft.com/office/drawing/2014/main" id="{293E16A8-E08C-F14E-AE31-E81D4677578E}"/>
              </a:ext>
            </a:extLst>
          </p:cNvPr>
          <p:cNvSpPr txBox="1"/>
          <p:nvPr/>
        </p:nvSpPr>
        <p:spPr>
          <a:xfrm>
            <a:off x="8885447" y="4123302"/>
            <a:ext cx="27681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srgbClr val="000000"/>
                </a:solidFill>
                <a:latin typeface="Verdana"/>
              </a:rPr>
              <a:t>Less effect of taxes on distribution in entrepreneurial societies than dynastic ones</a:t>
            </a:r>
            <a:endParaRPr kumimoji="0" lang="de-DE" sz="1100" b="1" i="0" u="none" strike="noStrike" kern="1200" cap="none" spc="0" normalizeH="0" baseline="0" noProof="0">
              <a:ln>
                <a:noFill/>
              </a:ln>
              <a:solidFill>
                <a:srgbClr val="000000"/>
              </a:solidFill>
              <a:effectLst/>
              <a:uLnTx/>
              <a:uFillTx/>
              <a:latin typeface="Verdana"/>
              <a:ea typeface="+mn-ea"/>
              <a:cs typeface="+mn-cs"/>
            </a:endParaRPr>
          </a:p>
        </p:txBody>
      </p:sp>
      <p:sp>
        <p:nvSpPr>
          <p:cNvPr id="59" name="Textfeld 37">
            <a:extLst>
              <a:ext uri="{FF2B5EF4-FFF2-40B4-BE49-F238E27FC236}">
                <a16:creationId xmlns:a16="http://schemas.microsoft.com/office/drawing/2014/main" id="{3F81B4CE-1B05-5F42-41D5-BE9F9F268CB2}"/>
              </a:ext>
            </a:extLst>
          </p:cNvPr>
          <p:cNvSpPr txBox="1"/>
          <p:nvPr/>
        </p:nvSpPr>
        <p:spPr>
          <a:xfrm>
            <a:off x="5803436" y="3521135"/>
            <a:ext cx="80189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1" u="none" strike="noStrike" kern="1200" cap="none" spc="0" normalizeH="0" baseline="0" noProof="0">
                <a:ln>
                  <a:noFill/>
                </a:ln>
                <a:solidFill>
                  <a:srgbClr val="000000"/>
                </a:solidFill>
                <a:effectLst/>
                <a:uLnTx/>
                <a:uFillTx/>
                <a:latin typeface="Verdana"/>
                <a:ea typeface="+mn-ea"/>
                <a:cs typeface="+mn-cs"/>
              </a:rPr>
              <a:t>t+1</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baseline="0" noProof="0">
                <a:ln>
                  <a:noFill/>
                </a:ln>
                <a:solidFill>
                  <a:srgbClr val="000000"/>
                </a:solidFill>
                <a:effectLst/>
                <a:uLnTx/>
                <a:uFillTx/>
                <a:latin typeface="Verdana"/>
                <a:ea typeface="+mn-ea"/>
                <a:cs typeface="+mn-cs"/>
              </a:rPr>
              <a:t>:</a:t>
            </a:r>
          </a:p>
        </p:txBody>
      </p:sp>
      <p:sp>
        <p:nvSpPr>
          <p:cNvPr id="60" name="Textfeld 37">
            <a:extLst>
              <a:ext uri="{FF2B5EF4-FFF2-40B4-BE49-F238E27FC236}">
                <a16:creationId xmlns:a16="http://schemas.microsoft.com/office/drawing/2014/main" id="{A17D2898-96A2-CC9E-8793-8D41177F1139}"/>
              </a:ext>
            </a:extLst>
          </p:cNvPr>
          <p:cNvSpPr txBox="1"/>
          <p:nvPr/>
        </p:nvSpPr>
        <p:spPr>
          <a:xfrm>
            <a:off x="8837465" y="3521135"/>
            <a:ext cx="80189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1" u="none" strike="noStrike" kern="1200" cap="none" spc="0" normalizeH="0" baseline="0" noProof="0">
                <a:ln>
                  <a:noFill/>
                </a:ln>
                <a:solidFill>
                  <a:srgbClr val="000000"/>
                </a:solidFill>
                <a:effectLst/>
                <a:uLnTx/>
                <a:uFillTx/>
                <a:latin typeface="Verdana"/>
                <a:ea typeface="+mn-ea"/>
                <a:cs typeface="+mn-cs"/>
              </a:rPr>
              <a:t>t+1</a:t>
            </a:r>
            <a:r>
              <a:rPr kumimoji="0" lang="de-DE" sz="1400" b="0" i="1" u="none" strike="noStrike" kern="1200" cap="none" spc="0" normalizeH="0" baseline="-25000" noProof="0">
                <a:ln>
                  <a:noFill/>
                </a:ln>
                <a:solidFill>
                  <a:srgbClr val="000000"/>
                </a:solidFill>
                <a:effectLst/>
                <a:uLnTx/>
                <a:uFillTx/>
                <a:latin typeface="Verdana"/>
                <a:ea typeface="+mn-ea"/>
                <a:cs typeface="+mn-cs"/>
              </a:rPr>
              <a:t> </a:t>
            </a:r>
            <a:r>
              <a:rPr kumimoji="0" lang="de-DE" sz="1400" b="0" i="1" u="none" strike="noStrike" kern="1200" cap="none" spc="0" normalizeH="0" baseline="0" noProof="0">
                <a:ln>
                  <a:noFill/>
                </a:ln>
                <a:solidFill>
                  <a:srgbClr val="000000"/>
                </a:solidFill>
                <a:effectLst/>
                <a:uLnTx/>
                <a:uFillTx/>
                <a:latin typeface="Verdana"/>
                <a:ea typeface="+mn-ea"/>
                <a:cs typeface="+mn-cs"/>
              </a:rPr>
              <a:t>:</a:t>
            </a:r>
          </a:p>
        </p:txBody>
      </p:sp>
      <p:cxnSp>
        <p:nvCxnSpPr>
          <p:cNvPr id="63" name="Gerade Verbindung 45">
            <a:extLst>
              <a:ext uri="{FF2B5EF4-FFF2-40B4-BE49-F238E27FC236}">
                <a16:creationId xmlns:a16="http://schemas.microsoft.com/office/drawing/2014/main" id="{F15DF537-A095-56CD-3D27-1A0C6D6204A5}"/>
              </a:ext>
            </a:extLst>
          </p:cNvPr>
          <p:cNvCxnSpPr>
            <a:cxnSpLocks/>
          </p:cNvCxnSpPr>
          <p:nvPr/>
        </p:nvCxnSpPr>
        <p:spPr>
          <a:xfrm>
            <a:off x="5947756" y="5371308"/>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Dreieck 46">
            <a:extLst>
              <a:ext uri="{FF2B5EF4-FFF2-40B4-BE49-F238E27FC236}">
                <a16:creationId xmlns:a16="http://schemas.microsoft.com/office/drawing/2014/main" id="{3F0F1BBE-9F1E-3695-8CCD-F36137A0D0DB}"/>
              </a:ext>
            </a:extLst>
          </p:cNvPr>
          <p:cNvSpPr/>
          <p:nvPr/>
        </p:nvSpPr>
        <p:spPr>
          <a:xfrm rot="10800000">
            <a:off x="6911657" y="5375204"/>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66" name="Textfeld 47">
            <a:extLst>
              <a:ext uri="{FF2B5EF4-FFF2-40B4-BE49-F238E27FC236}">
                <a16:creationId xmlns:a16="http://schemas.microsoft.com/office/drawing/2014/main" id="{D6258564-21A7-0E10-04D3-CB28CB46D78C}"/>
              </a:ext>
            </a:extLst>
          </p:cNvPr>
          <p:cNvSpPr txBox="1"/>
          <p:nvPr/>
        </p:nvSpPr>
        <p:spPr>
          <a:xfrm>
            <a:off x="5859627" y="5571926"/>
            <a:ext cx="27681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a:ea typeface="+mn-ea"/>
                <a:cs typeface="+mn-cs"/>
              </a:rPr>
              <a:t>Taxing returns hurts more productive entrepreneurs than dynastic heirs</a:t>
            </a:r>
            <a:endParaRPr kumimoji="0" lang="de-DE" sz="1100" b="1" i="0" u="none" strike="noStrike" kern="1200" cap="none" spc="0" normalizeH="0" baseline="0" noProof="0">
              <a:ln>
                <a:noFill/>
              </a:ln>
              <a:solidFill>
                <a:srgbClr val="000000"/>
              </a:solidFill>
              <a:effectLst/>
              <a:uLnTx/>
              <a:uFillTx/>
              <a:latin typeface="Verdana"/>
              <a:ea typeface="+mn-ea"/>
              <a:cs typeface="+mn-cs"/>
            </a:endParaRPr>
          </a:p>
        </p:txBody>
      </p:sp>
      <p:cxnSp>
        <p:nvCxnSpPr>
          <p:cNvPr id="32" name="Gerade Verbindung 45">
            <a:extLst>
              <a:ext uri="{FF2B5EF4-FFF2-40B4-BE49-F238E27FC236}">
                <a16:creationId xmlns:a16="http://schemas.microsoft.com/office/drawing/2014/main" id="{825FEBA3-A5EA-EE98-35D8-71341588247A}"/>
              </a:ext>
            </a:extLst>
          </p:cNvPr>
          <p:cNvCxnSpPr>
            <a:cxnSpLocks/>
          </p:cNvCxnSpPr>
          <p:nvPr/>
        </p:nvCxnSpPr>
        <p:spPr>
          <a:xfrm>
            <a:off x="8973576" y="4795624"/>
            <a:ext cx="257942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Dreieck 46">
            <a:extLst>
              <a:ext uri="{FF2B5EF4-FFF2-40B4-BE49-F238E27FC236}">
                <a16:creationId xmlns:a16="http://schemas.microsoft.com/office/drawing/2014/main" id="{4412D0A3-1479-C4A2-375F-9ECEEF722B84}"/>
              </a:ext>
            </a:extLst>
          </p:cNvPr>
          <p:cNvSpPr/>
          <p:nvPr/>
        </p:nvSpPr>
        <p:spPr>
          <a:xfrm rot="10800000">
            <a:off x="9937477" y="4799520"/>
            <a:ext cx="694068" cy="136076"/>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34" name="Textfeld 47">
            <a:extLst>
              <a:ext uri="{FF2B5EF4-FFF2-40B4-BE49-F238E27FC236}">
                <a16:creationId xmlns:a16="http://schemas.microsoft.com/office/drawing/2014/main" id="{69E86FDE-0B12-1A3C-FB70-9755BA5CF834}"/>
              </a:ext>
            </a:extLst>
          </p:cNvPr>
          <p:cNvSpPr txBox="1"/>
          <p:nvPr/>
        </p:nvSpPr>
        <p:spPr>
          <a:xfrm>
            <a:off x="8885447" y="5011285"/>
            <a:ext cx="2768145" cy="1277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srgbClr val="000000"/>
                </a:solidFill>
                <a:latin typeface="Verdana"/>
              </a:rPr>
              <a:t>High Tax revenue potential given ß=5:</a:t>
            </a:r>
          </a:p>
          <a:p>
            <a:pPr lvl="0" algn="ctr"/>
            <a:r>
              <a:rPr lang="en-US" sz="1100" b="1">
                <a:solidFill>
                  <a:srgbClr val="000000"/>
                </a:solidFill>
              </a:rPr>
              <a:t>“if the top 1% owns 30% of wealth, a 1% average wealth tax on the top 1% raises about 5 x 0.3 x 1% = 1.5% </a:t>
            </a:r>
          </a:p>
          <a:p>
            <a:pPr lvl="0" algn="ctr"/>
            <a:r>
              <a:rPr lang="en-US" sz="1100" b="1">
                <a:solidFill>
                  <a:srgbClr val="000000"/>
                </a:solidFill>
              </a:rPr>
              <a:t>of national income”</a:t>
            </a:r>
            <a:endParaRPr kumimoji="0" lang="de-DE" sz="1100" b="1" i="0" u="none" strike="noStrike" kern="1200" cap="none" spc="0" normalizeH="0" baseline="0" noProof="0">
              <a:ln>
                <a:noFill/>
              </a:ln>
              <a:solidFill>
                <a:srgbClr val="000000"/>
              </a:solidFill>
              <a:effectLst/>
              <a:uLnTx/>
              <a:uFillTx/>
              <a:latin typeface="Verdana"/>
              <a:ea typeface="+mn-ea"/>
              <a:cs typeface="+mn-cs"/>
            </a:endParaRPr>
          </a:p>
        </p:txBody>
      </p:sp>
      <p:sp>
        <p:nvSpPr>
          <p:cNvPr id="35" name="Abgerundetes Rechteck 1">
            <a:extLst>
              <a:ext uri="{FF2B5EF4-FFF2-40B4-BE49-F238E27FC236}">
                <a16:creationId xmlns:a16="http://schemas.microsoft.com/office/drawing/2014/main" id="{1ED0F376-3CAD-7CAA-A96F-27494DE6970A}"/>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36" name="Abgerundetes Rechteck 9">
            <a:extLst>
              <a:ext uri="{FF2B5EF4-FFF2-40B4-BE49-F238E27FC236}">
                <a16:creationId xmlns:a16="http://schemas.microsoft.com/office/drawing/2014/main" id="{A7793157-BE54-6B39-AD4D-C48463C9095E}"/>
              </a:ext>
            </a:extLst>
          </p:cNvPr>
          <p:cNvSpPr/>
          <p:nvPr/>
        </p:nvSpPr>
        <p:spPr>
          <a:xfrm>
            <a:off x="5789080"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3</a:t>
            </a:r>
          </a:p>
        </p:txBody>
      </p:sp>
      <p:sp>
        <p:nvSpPr>
          <p:cNvPr id="37" name="Abgerundetes Rechteck 10">
            <a:extLst>
              <a:ext uri="{FF2B5EF4-FFF2-40B4-BE49-F238E27FC236}">
                <a16:creationId xmlns:a16="http://schemas.microsoft.com/office/drawing/2014/main" id="{E227595D-22FD-7255-532A-E1642749E45A}"/>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38" name="Abgerundetes Rechteck 16">
            <a:extLst>
              <a:ext uri="{FF2B5EF4-FFF2-40B4-BE49-F238E27FC236}">
                <a16:creationId xmlns:a16="http://schemas.microsoft.com/office/drawing/2014/main" id="{D058EF23-CC01-AD81-2A29-531AEBD1DF3E}"/>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39" name="Abgerundetes Rechteck 17">
            <a:extLst>
              <a:ext uri="{FF2B5EF4-FFF2-40B4-BE49-F238E27FC236}">
                <a16:creationId xmlns:a16="http://schemas.microsoft.com/office/drawing/2014/main" id="{12EE5D4F-D090-4C35-464B-71E754870376}"/>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40" name="Abgerundetes Rechteck 1">
            <a:extLst>
              <a:ext uri="{FF2B5EF4-FFF2-40B4-BE49-F238E27FC236}">
                <a16:creationId xmlns:a16="http://schemas.microsoft.com/office/drawing/2014/main" id="{10E16A2A-953F-70D7-107E-2F3EE117E392}"/>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41" name="Abgerundetes Rechteck 17">
            <a:extLst>
              <a:ext uri="{FF2B5EF4-FFF2-40B4-BE49-F238E27FC236}">
                <a16:creationId xmlns:a16="http://schemas.microsoft.com/office/drawing/2014/main" id="{DDB2918D-003F-8BF8-837B-044C8D43440C}"/>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3929205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6627643-C7C0-DCAB-C912-843DADE63B60}"/>
              </a:ext>
            </a:extLst>
          </p:cNvPr>
          <p:cNvGraphicFramePr>
            <a:graphicFrameLocks noChangeAspect="1"/>
          </p:cNvGraphicFramePr>
          <p:nvPr>
            <p:custDataLst>
              <p:tags r:id="rId1"/>
            </p:custDataLst>
            <p:extLst>
              <p:ext uri="{D42A27DB-BD31-4B8C-83A1-F6EECF244321}">
                <p14:modId xmlns:p14="http://schemas.microsoft.com/office/powerpoint/2010/main" val="2462790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6" name="Objekt 5" hidden="1">
                        <a:extLst>
                          <a:ext uri="{FF2B5EF4-FFF2-40B4-BE49-F238E27FC236}">
                            <a16:creationId xmlns:a16="http://schemas.microsoft.com/office/drawing/2014/main" id="{26627643-C7C0-DCAB-C912-843DADE63B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 name="Inhaltsplatzhalter 1">
                <a:extLst>
                  <a:ext uri="{FF2B5EF4-FFF2-40B4-BE49-F238E27FC236}">
                    <a16:creationId xmlns:a16="http://schemas.microsoft.com/office/drawing/2014/main" id="{9C06011D-C7FC-5A68-BC23-EAA87F8722D1}"/>
                  </a:ext>
                </a:extLst>
              </p:cNvPr>
              <p:cNvSpPr>
                <a:spLocks noGrp="1"/>
              </p:cNvSpPr>
              <p:nvPr>
                <p:ph idx="1"/>
              </p:nvPr>
            </p:nvSpPr>
            <p:spPr/>
            <p:txBody>
              <a:bodyPr/>
              <a:lstStyle/>
              <a:p>
                <a:r>
                  <a:rPr lang="en-US"/>
                  <a:t>Broad </a:t>
                </a:r>
                <a:r>
                  <a:rPr lang="en-US" err="1"/>
                  <a:t>public</a:t>
                </a:r>
                <a:r>
                  <a:rPr lang="en-US"/>
                  <a:t> </a:t>
                </a:r>
                <a:r>
                  <a:rPr lang="en-US" err="1"/>
                  <a:t>shares</a:t>
                </a:r>
                <a:r>
                  <a:rPr lang="en-US"/>
                  <a:t> </a:t>
                </a:r>
                <a:r>
                  <a:rPr lang="en-US" err="1"/>
                  <a:t>meritocratic</a:t>
                </a:r>
                <a:r>
                  <a:rPr lang="en-US"/>
                  <a:t> </a:t>
                </a:r>
                <a:r>
                  <a:rPr lang="en-US" err="1"/>
                  <a:t>values</a:t>
                </a:r>
                <a:endParaRPr lang="en-US"/>
              </a:p>
              <a:p>
                <a:r>
                  <a:rPr lang="en-US"/>
                  <a:t>BUT what level of taxation?</a:t>
                </a:r>
              </a:p>
              <a:p>
                <a:pPr lvl="1"/>
                <a:r>
                  <a:rPr lang="en-US"/>
                  <a:t>Equity </a:t>
                </a:r>
                <a:r>
                  <a:rPr lang="en-US" err="1"/>
                  <a:t>vs</a:t>
                </a:r>
                <a:r>
                  <a:rPr lang="en-US"/>
                  <a:t> </a:t>
                </a:r>
                <a:r>
                  <a:rPr lang="en-US" err="1"/>
                  <a:t>efficiency</a:t>
                </a:r>
                <a:endParaRPr lang="en-US"/>
              </a:p>
              <a:p>
                <a:pPr lvl="1"/>
                <a:r>
                  <a:rPr lang="en-US" err="1"/>
                  <a:t>How</a:t>
                </a:r>
                <a:r>
                  <a:rPr lang="en-US"/>
                  <a:t> </a:t>
                </a:r>
                <a:r>
                  <a:rPr lang="en-US" err="1"/>
                  <a:t>much</a:t>
                </a:r>
                <a:r>
                  <a:rPr lang="en-US"/>
                  <a:t> will I </a:t>
                </a:r>
                <a:r>
                  <a:rPr lang="en-US" err="1"/>
                  <a:t>personally</a:t>
                </a:r>
                <a:r>
                  <a:rPr lang="en-US"/>
                  <a:t> </a:t>
                </a:r>
                <a:r>
                  <a:rPr lang="en-US" err="1"/>
                  <a:t>be</a:t>
                </a:r>
                <a:r>
                  <a:rPr lang="en-US"/>
                  <a:t> </a:t>
                </a:r>
                <a:r>
                  <a:rPr lang="en-US" err="1"/>
                  <a:t>affected</a:t>
                </a:r>
                <a:r>
                  <a:rPr lang="en-US"/>
                  <a:t>?</a:t>
                </a:r>
                <a:br>
                  <a:rPr lang="en-US"/>
                </a:br>
                <a:endParaRPr lang="en-US"/>
              </a:p>
              <a:p>
                <a:r>
                  <a:rPr lang="en-US"/>
                  <a:t>Optimum can be mapped</a:t>
                </a:r>
              </a:p>
              <a:p>
                <a:pPr lvl="1"/>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1" smtClean="0">
                            <a:latin typeface="Cambria Math" panose="02040503050406030204" pitchFamily="18" charset="0"/>
                            <a:ea typeface="Cambria Math" panose="02040503050406030204" pitchFamily="18" charset="0"/>
                          </a:rPr>
                          <m:t>Γ</m:t>
                        </m:r>
                      </m:e>
                      <m:sub>
                        <m:r>
                          <a:rPr lang="en-US" sz="2000" i="1">
                            <a:latin typeface="Cambria Math" panose="02040503050406030204" pitchFamily="18" charset="0"/>
                          </a:rPr>
                          <m:t>𝐵</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bar>
                          <m:barPr>
                            <m:pos m:val="top"/>
                            <m:ctrlPr>
                              <a:rPr lang="en-US" sz="2000" b="0" i="1" smtClean="0">
                                <a:latin typeface="Cambria Math" panose="02040503050406030204" pitchFamily="18" charset="0"/>
                              </a:rPr>
                            </m:ctrlPr>
                          </m:barPr>
                          <m:e>
                            <m:r>
                              <a:rPr lang="en-US" sz="2000" b="0" i="1" smtClean="0">
                                <a:latin typeface="Cambria Math" panose="02040503050406030204" pitchFamily="18" charset="0"/>
                              </a:rPr>
                              <m:t>𝑏</m:t>
                            </m:r>
                          </m:e>
                        </m:bar>
                      </m:num>
                      <m:den>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𝐵</m:t>
                            </m:r>
                          </m:sub>
                        </m:sSub>
                      </m:den>
                    </m:f>
                  </m:oMath>
                </a14:m>
                <a:endParaRPr lang="en-US" sz="200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𝛤</m:t>
                        </m:r>
                      </m:e>
                      <m:sub>
                        <m:r>
                          <a:rPr lang="en-US" i="1">
                            <a:latin typeface="Cambria Math" panose="02040503050406030204" pitchFamily="18" charset="0"/>
                          </a:rPr>
                          <m:t>𝐵</m:t>
                        </m:r>
                      </m:sub>
                    </m:sSub>
                  </m:oMath>
                </a14:m>
                <a:r>
                  <a:rPr lang="en-US"/>
                  <a:t>= optimum bequest tax rate</a:t>
                </a:r>
                <a:endParaRPr lang="en-US" sz="1800" b="0" i="1">
                  <a:latin typeface="Cambria Math" panose="02040503050406030204" pitchFamily="18" charset="0"/>
                </a:endParaRPr>
              </a:p>
              <a:p>
                <a:pPr lvl="1"/>
                <a14:m>
                  <m:oMath xmlns:m="http://schemas.openxmlformats.org/officeDocument/2006/math">
                    <m:bar>
                      <m:barPr>
                        <m:pos m:val="top"/>
                        <m:ctrlPr>
                          <a:rPr lang="en-US" sz="1800" b="0" i="1" smtClean="0">
                            <a:latin typeface="Cambria Math" panose="02040503050406030204" pitchFamily="18" charset="0"/>
                          </a:rPr>
                        </m:ctrlPr>
                      </m:barPr>
                      <m:e>
                        <m:r>
                          <a:rPr lang="en-US" sz="1800" b="0" i="1" smtClean="0">
                            <a:latin typeface="Cambria Math" panose="02040503050406030204" pitchFamily="18" charset="0"/>
                          </a:rPr>
                          <m:t>𝑏</m:t>
                        </m:r>
                      </m:e>
                    </m:bar>
                  </m:oMath>
                </a14:m>
                <a:r>
                  <a:rPr lang="en-US"/>
                  <a:t> = </a:t>
                </a:r>
                <a:r>
                  <a:rPr lang="en-US" err="1"/>
                  <a:t>avrg</a:t>
                </a:r>
                <a:r>
                  <a:rPr lang="en-US"/>
                  <a:t> </a:t>
                </a:r>
                <a:r>
                  <a:rPr lang="en-US" err="1"/>
                  <a:t>bequest</a:t>
                </a:r>
                <a:r>
                  <a:rPr lang="en-US"/>
                  <a:t> </a:t>
                </a:r>
                <a:r>
                  <a:rPr lang="en-US" err="1"/>
                  <a:t>left</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𝐵</m:t>
                        </m:r>
                      </m:sub>
                    </m:sSub>
                  </m:oMath>
                </a14:m>
                <a:r>
                  <a:rPr lang="en-US"/>
                  <a:t>= elasticity </a:t>
                </a:r>
              </a:p>
              <a:p>
                <a:pPr lvl="1"/>
                <a:endParaRPr lang="en-US"/>
              </a:p>
              <a:p>
                <a:r>
                  <a:rPr lang="en-US"/>
                  <a:t>100% </a:t>
                </a:r>
                <a:r>
                  <a:rPr lang="en-US" err="1"/>
                  <a:t>inheritance</a:t>
                </a:r>
                <a:r>
                  <a:rPr lang="en-US"/>
                  <a:t> </a:t>
                </a:r>
                <a:r>
                  <a:rPr lang="en-US" err="1"/>
                  <a:t>tax</a:t>
                </a:r>
                <a:r>
                  <a:rPr lang="en-US"/>
                  <a:t> </a:t>
                </a:r>
                <a:r>
                  <a:rPr lang="en-US" err="1"/>
                  <a:t>vs</a:t>
                </a:r>
                <a:r>
                  <a:rPr lang="en-US"/>
                  <a:t> 3% </a:t>
                </a:r>
                <a:r>
                  <a:rPr lang="en-US" err="1"/>
                  <a:t>wealth</a:t>
                </a:r>
                <a:r>
                  <a:rPr lang="en-US"/>
                  <a:t> </a:t>
                </a:r>
                <a:r>
                  <a:rPr lang="en-US" err="1"/>
                  <a:t>tax</a:t>
                </a:r>
                <a:r>
                  <a:rPr lang="en-US"/>
                  <a:t>?</a:t>
                </a:r>
              </a:p>
            </p:txBody>
          </p:sp>
        </mc:Choice>
        <mc:Fallback>
          <p:sp>
            <p:nvSpPr>
              <p:cNvPr id="2" name="Inhaltsplatzhalter 1">
                <a:extLst>
                  <a:ext uri="{FF2B5EF4-FFF2-40B4-BE49-F238E27FC236}">
                    <a16:creationId xmlns:a16="http://schemas.microsoft.com/office/drawing/2014/main" id="{9C06011D-C7FC-5A68-BC23-EAA87F8722D1}"/>
                  </a:ext>
                </a:extLst>
              </p:cNvPr>
              <p:cNvSpPr>
                <a:spLocks noGrp="1" noRot="1" noChangeAspect="1" noMove="1" noResize="1" noEditPoints="1" noAdjustHandles="1" noChangeArrowheads="1" noChangeShapeType="1" noTextEdit="1"/>
              </p:cNvSpPr>
              <p:nvPr>
                <p:ph idx="1"/>
              </p:nvPr>
            </p:nvSpPr>
            <p:spPr>
              <a:blipFill>
                <a:blip r:embed="rId6"/>
                <a:stretch>
                  <a:fillRect l="-1473" t="-923" b="-3958"/>
                </a:stretch>
              </a:blipFill>
            </p:spPr>
            <p:txBody>
              <a:bodyPr/>
              <a:lstStyle/>
              <a:p>
                <a:r>
                  <a:rPr lang="LID4096">
                    <a:noFill/>
                  </a:rPr>
                  <a:t> </a:t>
                </a:r>
              </a:p>
            </p:txBody>
          </p:sp>
        </mc:Fallback>
      </mc:AlternateContent>
      <p:sp>
        <p:nvSpPr>
          <p:cNvPr id="3" name="Foliennummernplatzhalter 2">
            <a:extLst>
              <a:ext uri="{FF2B5EF4-FFF2-40B4-BE49-F238E27FC236}">
                <a16:creationId xmlns:a16="http://schemas.microsoft.com/office/drawing/2014/main" id="{4B759480-7249-C13E-7711-A177E92041F6}"/>
              </a:ext>
            </a:extLst>
          </p:cNvPr>
          <p:cNvSpPr>
            <a:spLocks noGrp="1"/>
          </p:cNvSpPr>
          <p:nvPr>
            <p:ph type="sldNum" sz="quarter" idx="12"/>
          </p:nvPr>
        </p:nvSpPr>
        <p:spPr/>
        <p:txBody>
          <a:bodyPr/>
          <a:lstStyle/>
          <a:p>
            <a:fld id="{BE3DC40E-DBBE-4E2D-9EEC-FBF0DA0E9179}" type="slidenum">
              <a:rPr lang="en-US" smtClean="0"/>
              <a:pPr/>
              <a:t>36</a:t>
            </a:fld>
            <a:endParaRPr lang="en-US"/>
          </a:p>
        </p:txBody>
      </p:sp>
      <p:sp>
        <p:nvSpPr>
          <p:cNvPr id="4" name="Titel 3">
            <a:extLst>
              <a:ext uri="{FF2B5EF4-FFF2-40B4-BE49-F238E27FC236}">
                <a16:creationId xmlns:a16="http://schemas.microsoft.com/office/drawing/2014/main" id="{CD20BB07-4CB7-4110-1C29-F9CD9D6DA9F1}"/>
              </a:ext>
            </a:extLst>
          </p:cNvPr>
          <p:cNvSpPr>
            <a:spLocks noGrp="1"/>
          </p:cNvSpPr>
          <p:nvPr>
            <p:ph type="title"/>
          </p:nvPr>
        </p:nvSpPr>
        <p:spPr/>
        <p:txBody>
          <a:bodyPr vert="horz"/>
          <a:lstStyle/>
          <a:p>
            <a:r>
              <a:rPr lang="en-US"/>
              <a:t>Progressive Inheritance Tax</a:t>
            </a:r>
          </a:p>
        </p:txBody>
      </p:sp>
      <p:sp>
        <p:nvSpPr>
          <p:cNvPr id="13" name="Rechteck 12">
            <a:extLst>
              <a:ext uri="{FF2B5EF4-FFF2-40B4-BE49-F238E27FC236}">
                <a16:creationId xmlns:a16="http://schemas.microsoft.com/office/drawing/2014/main" id="{524A76C4-6027-3DCE-099C-B048A3A025B0}"/>
              </a:ext>
            </a:extLst>
          </p:cNvPr>
          <p:cNvSpPr/>
          <p:nvPr/>
        </p:nvSpPr>
        <p:spPr>
          <a:xfrm>
            <a:off x="12192000" y="363577"/>
            <a:ext cx="1325461" cy="12499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Anm</a:t>
            </a:r>
            <a:r>
              <a:rPr lang="en-US"/>
              <a:t>.: Ch.4</a:t>
            </a:r>
          </a:p>
        </p:txBody>
      </p:sp>
      <p:graphicFrame>
        <p:nvGraphicFramePr>
          <p:cNvPr id="14" name="Tabelle 13">
            <a:extLst>
              <a:ext uri="{FF2B5EF4-FFF2-40B4-BE49-F238E27FC236}">
                <a16:creationId xmlns:a16="http://schemas.microsoft.com/office/drawing/2014/main" id="{DC429B23-E045-7F74-8D56-0FAC4F26D49D}"/>
              </a:ext>
            </a:extLst>
          </p:cNvPr>
          <p:cNvGraphicFramePr>
            <a:graphicFrameLocks noGrp="1"/>
          </p:cNvGraphicFramePr>
          <p:nvPr>
            <p:extLst>
              <p:ext uri="{D42A27DB-BD31-4B8C-83A1-F6EECF244321}">
                <p14:modId xmlns:p14="http://schemas.microsoft.com/office/powerpoint/2010/main" val="1305154595"/>
              </p:ext>
            </p:extLst>
          </p:nvPr>
        </p:nvGraphicFramePr>
        <p:xfrm>
          <a:off x="5796793" y="2779605"/>
          <a:ext cx="5779182" cy="3361134"/>
        </p:xfrm>
        <a:graphic>
          <a:graphicData uri="http://schemas.openxmlformats.org/drawingml/2006/table">
            <a:tbl>
              <a:tblPr firstRow="1" bandRow="1">
                <a:tableStyleId>{5C22544A-7EE6-4342-B048-85BDC9FD1C3A}</a:tableStyleId>
              </a:tblPr>
              <a:tblGrid>
                <a:gridCol w="1926394">
                  <a:extLst>
                    <a:ext uri="{9D8B030D-6E8A-4147-A177-3AD203B41FA5}">
                      <a16:colId xmlns:a16="http://schemas.microsoft.com/office/drawing/2014/main" val="1260931754"/>
                    </a:ext>
                  </a:extLst>
                </a:gridCol>
                <a:gridCol w="1926394">
                  <a:extLst>
                    <a:ext uri="{9D8B030D-6E8A-4147-A177-3AD203B41FA5}">
                      <a16:colId xmlns:a16="http://schemas.microsoft.com/office/drawing/2014/main" val="3687896010"/>
                    </a:ext>
                  </a:extLst>
                </a:gridCol>
                <a:gridCol w="1926394">
                  <a:extLst>
                    <a:ext uri="{9D8B030D-6E8A-4147-A177-3AD203B41FA5}">
                      <a16:colId xmlns:a16="http://schemas.microsoft.com/office/drawing/2014/main" val="3810566720"/>
                    </a:ext>
                  </a:extLst>
                </a:gridCol>
              </a:tblGrid>
              <a:tr h="1120378">
                <a:tc>
                  <a:txBody>
                    <a:bodyPr/>
                    <a:lstStyle/>
                    <a:p>
                      <a:pPr algn="ctr" rtl="0"/>
                      <a:endParaRPr lang="en-US" sz="2200" b="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2200" b="0">
                          <a:solidFill>
                            <a:schemeClr val="tx1"/>
                          </a:solidFill>
                        </a:rPr>
                        <a:t>I </a:t>
                      </a:r>
                      <a:r>
                        <a:rPr lang="en-US" sz="2200" b="1">
                          <a:solidFill>
                            <a:schemeClr val="tx1"/>
                          </a:solidFill>
                        </a:rPr>
                        <a:t>will</a:t>
                      </a:r>
                      <a:r>
                        <a:rPr lang="en-US" sz="2200" b="0">
                          <a:solidFill>
                            <a:schemeClr val="tx1"/>
                          </a:solidFill>
                        </a:rPr>
                        <a:t> inherit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2200" b="0">
                          <a:solidFill>
                            <a:schemeClr val="tx1"/>
                          </a:solidFill>
                        </a:rPr>
                        <a:t>I </a:t>
                      </a:r>
                      <a:r>
                        <a:rPr lang="en-US" sz="2200" b="1">
                          <a:solidFill>
                            <a:schemeClr val="tx1"/>
                          </a:solidFill>
                        </a:rPr>
                        <a:t>will not </a:t>
                      </a:r>
                      <a:r>
                        <a:rPr lang="en-US" sz="2200" b="0">
                          <a:solidFill>
                            <a:schemeClr val="tx1"/>
                          </a:solidFill>
                        </a:rPr>
                        <a:t>inherit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939641"/>
                  </a:ext>
                </a:extLst>
              </a:tr>
              <a:tr h="1120378">
                <a:tc>
                  <a:txBody>
                    <a:bodyPr/>
                    <a:lstStyle/>
                    <a:p>
                      <a:pPr algn="ctr" rtl="0"/>
                      <a:r>
                        <a:rPr lang="en-US" sz="2200" b="0">
                          <a:solidFill>
                            <a:schemeClr val="tx1"/>
                          </a:solidFill>
                        </a:rPr>
                        <a:t>I </a:t>
                      </a:r>
                      <a:r>
                        <a:rPr lang="en-US" sz="2200" b="1">
                          <a:solidFill>
                            <a:schemeClr val="tx1"/>
                          </a:solidFill>
                        </a:rPr>
                        <a:t>will</a:t>
                      </a:r>
                      <a:r>
                        <a:rPr lang="en-US" sz="2200" b="0">
                          <a:solidFill>
                            <a:schemeClr val="tx1"/>
                          </a:solidFill>
                        </a:rPr>
                        <a:t> bequest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6204560"/>
                  </a:ext>
                </a:extLst>
              </a:tr>
              <a:tr h="1120378">
                <a:tc>
                  <a:txBody>
                    <a:bodyPr/>
                    <a:lstStyle/>
                    <a:p>
                      <a:pPr algn="ctr" rtl="0"/>
                      <a:r>
                        <a:rPr lang="en-US" sz="2200" b="0">
                          <a:solidFill>
                            <a:schemeClr val="tx1"/>
                          </a:solidFill>
                        </a:rPr>
                        <a:t>I </a:t>
                      </a:r>
                      <a:r>
                        <a:rPr lang="en-US" sz="2200" b="1">
                          <a:solidFill>
                            <a:schemeClr val="tx1"/>
                          </a:solidFill>
                        </a:rPr>
                        <a:t>will not </a:t>
                      </a:r>
                      <a:r>
                        <a:rPr lang="en-US" sz="2200" b="0">
                          <a:solidFill>
                            <a:schemeClr val="tx1"/>
                          </a:solidFill>
                        </a:rPr>
                        <a:t>bequest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6213468"/>
                  </a:ext>
                </a:extLst>
              </a:tr>
            </a:tbl>
          </a:graphicData>
        </a:graphic>
      </p:graphicFrame>
      <p:grpSp>
        <p:nvGrpSpPr>
          <p:cNvPr id="28" name="Gruppieren 27">
            <a:extLst>
              <a:ext uri="{FF2B5EF4-FFF2-40B4-BE49-F238E27FC236}">
                <a16:creationId xmlns:a16="http://schemas.microsoft.com/office/drawing/2014/main" id="{9065F7F5-2C54-74F8-4D66-90E4F7E4ED7B}"/>
              </a:ext>
            </a:extLst>
          </p:cNvPr>
          <p:cNvGrpSpPr/>
          <p:nvPr/>
        </p:nvGrpSpPr>
        <p:grpSpPr>
          <a:xfrm>
            <a:off x="7774820" y="3547248"/>
            <a:ext cx="3764103" cy="2918303"/>
            <a:chOff x="8331600" y="3404636"/>
            <a:chExt cx="3207323" cy="2430291"/>
          </a:xfrm>
        </p:grpSpPr>
        <p:pic>
          <p:nvPicPr>
            <p:cNvPr id="16" name="Grafik 15" descr="Ein Bild, das Text, Schrift, Logo, Symbol enthält.&#10;&#10;Automatisch generierte Beschreibung">
              <a:extLst>
                <a:ext uri="{FF2B5EF4-FFF2-40B4-BE49-F238E27FC236}">
                  <a16:creationId xmlns:a16="http://schemas.microsoft.com/office/drawing/2014/main" id="{97F587CF-FDA0-8386-B1B1-DDB4BB5A0482}"/>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8331600" y="3404636"/>
              <a:ext cx="1564413" cy="1534778"/>
            </a:xfrm>
            <a:prstGeom prst="rect">
              <a:avLst/>
            </a:prstGeom>
          </p:spPr>
        </p:pic>
        <p:pic>
          <p:nvPicPr>
            <p:cNvPr id="17" name="Grafik 16" descr="Ein Bild, das Text, Schrift, Logo, Symbol enthält.&#10;&#10;Automatisch generierte Beschreibung">
              <a:extLst>
                <a:ext uri="{FF2B5EF4-FFF2-40B4-BE49-F238E27FC236}">
                  <a16:creationId xmlns:a16="http://schemas.microsoft.com/office/drawing/2014/main" id="{E80E03B8-8C9F-7B42-C08F-878C4E100793}"/>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9974510" y="3404636"/>
              <a:ext cx="1564413" cy="1534778"/>
            </a:xfrm>
            <a:prstGeom prst="rect">
              <a:avLst/>
            </a:prstGeom>
          </p:spPr>
        </p:pic>
        <p:pic>
          <p:nvPicPr>
            <p:cNvPr id="18" name="Grafik 17" descr="Ein Bild, das Text, Schrift, Logo, Symbol enthält.&#10;&#10;Automatisch generierte Beschreibung">
              <a:extLst>
                <a:ext uri="{FF2B5EF4-FFF2-40B4-BE49-F238E27FC236}">
                  <a16:creationId xmlns:a16="http://schemas.microsoft.com/office/drawing/2014/main" id="{B50BEDF5-07D4-4ECE-0BD1-796D19F95510}"/>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8331600" y="4300149"/>
              <a:ext cx="1564413" cy="1534778"/>
            </a:xfrm>
            <a:prstGeom prst="rect">
              <a:avLst/>
            </a:prstGeom>
          </p:spPr>
        </p:pic>
        <p:pic>
          <p:nvPicPr>
            <p:cNvPr id="19" name="Grafik 18" descr="Ein Bild, das Text, Schrift, Logo, Symbol enthält.&#10;&#10;Automatisch generierte Beschreibung">
              <a:extLst>
                <a:ext uri="{FF2B5EF4-FFF2-40B4-BE49-F238E27FC236}">
                  <a16:creationId xmlns:a16="http://schemas.microsoft.com/office/drawing/2014/main" id="{D4DB05EB-DCA2-CC37-A98D-891412032F3B}"/>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9974510" y="4300149"/>
              <a:ext cx="1564413" cy="1534778"/>
            </a:xfrm>
            <a:prstGeom prst="rect">
              <a:avLst/>
            </a:prstGeom>
          </p:spPr>
        </p:pic>
        <p:sp>
          <p:nvSpPr>
            <p:cNvPr id="26" name="Grafik 20" descr="Häkchen mit einfarbiger Füllung">
              <a:extLst>
                <a:ext uri="{FF2B5EF4-FFF2-40B4-BE49-F238E27FC236}">
                  <a16:creationId xmlns:a16="http://schemas.microsoft.com/office/drawing/2014/main" id="{D6C7895B-9DCD-BDD1-3CE0-0DFBBC9072EF}"/>
                </a:ext>
              </a:extLst>
            </p:cNvPr>
            <p:cNvSpPr/>
            <p:nvPr/>
          </p:nvSpPr>
          <p:spPr>
            <a:xfrm>
              <a:off x="10669742" y="4859831"/>
              <a:ext cx="663446" cy="465992"/>
            </a:xfrm>
            <a:custGeom>
              <a:avLst/>
              <a:gdLst>
                <a:gd name="connsiteX0" fmla="*/ 605287 w 663446"/>
                <a:gd name="connsiteY0" fmla="*/ 0 h 465992"/>
                <a:gd name="connsiteX1" fmla="*/ 237663 w 663446"/>
                <a:gd name="connsiteY1" fmla="*/ 347520 h 465992"/>
                <a:gd name="connsiteX2" fmla="*/ 61031 w 663446"/>
                <a:gd name="connsiteY2" fmla="*/ 166580 h 465992"/>
                <a:gd name="connsiteX3" fmla="*/ 0 w 663446"/>
                <a:gd name="connsiteY3" fmla="*/ 224739 h 465992"/>
                <a:gd name="connsiteX4" fmla="*/ 234791 w 663446"/>
                <a:gd name="connsiteY4" fmla="*/ 465992 h 465992"/>
                <a:gd name="connsiteX5" fmla="*/ 296540 w 663446"/>
                <a:gd name="connsiteY5" fmla="*/ 408551 h 465992"/>
                <a:gd name="connsiteX6" fmla="*/ 663446 w 663446"/>
                <a:gd name="connsiteY6" fmla="*/ 60313 h 4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446" h="465992">
                  <a:moveTo>
                    <a:pt x="605287" y="0"/>
                  </a:moveTo>
                  <a:lnTo>
                    <a:pt x="237663" y="347520"/>
                  </a:lnTo>
                  <a:lnTo>
                    <a:pt x="61031" y="166580"/>
                  </a:lnTo>
                  <a:lnTo>
                    <a:pt x="0" y="224739"/>
                  </a:lnTo>
                  <a:lnTo>
                    <a:pt x="234791" y="465992"/>
                  </a:lnTo>
                  <a:lnTo>
                    <a:pt x="296540" y="408551"/>
                  </a:lnTo>
                  <a:lnTo>
                    <a:pt x="663446" y="60313"/>
                  </a:lnTo>
                  <a:close/>
                </a:path>
              </a:pathLst>
            </a:custGeom>
            <a:solidFill>
              <a:srgbClr val="00B050"/>
            </a:solidFill>
            <a:ln w="7144" cap="flat">
              <a:noFill/>
              <a:prstDash val="solid"/>
              <a:miter/>
            </a:ln>
          </p:spPr>
          <p:txBody>
            <a:bodyPr rtlCol="0" anchor="ctr"/>
            <a:lstStyle/>
            <a:p>
              <a:endParaRPr lang="en-US"/>
            </a:p>
          </p:txBody>
        </p:sp>
        <p:sp>
          <p:nvSpPr>
            <p:cNvPr id="27" name="Grafik 22" descr="Schließen mit einfarbiger Füllung">
              <a:extLst>
                <a:ext uri="{FF2B5EF4-FFF2-40B4-BE49-F238E27FC236}">
                  <a16:creationId xmlns:a16="http://schemas.microsoft.com/office/drawing/2014/main" id="{0BEE4BA9-3ECF-183F-E159-C7607C9E285D}"/>
                </a:ext>
              </a:extLst>
            </p:cNvPr>
            <p:cNvSpPr/>
            <p:nvPr/>
          </p:nvSpPr>
          <p:spPr>
            <a:xfrm>
              <a:off x="8864868" y="3923087"/>
              <a:ext cx="497875" cy="497875"/>
            </a:xfrm>
            <a:custGeom>
              <a:avLst/>
              <a:gdLst>
                <a:gd name="connsiteX0" fmla="*/ 497876 w 497875"/>
                <a:gd name="connsiteY0" fmla="*/ 59773 h 497875"/>
                <a:gd name="connsiteX1" fmla="*/ 438103 w 497875"/>
                <a:gd name="connsiteY1" fmla="*/ 0 h 497875"/>
                <a:gd name="connsiteX2" fmla="*/ 248938 w 497875"/>
                <a:gd name="connsiteY2" fmla="*/ 189165 h 497875"/>
                <a:gd name="connsiteX3" fmla="*/ 59773 w 497875"/>
                <a:gd name="connsiteY3" fmla="*/ 0 h 497875"/>
                <a:gd name="connsiteX4" fmla="*/ 0 w 497875"/>
                <a:gd name="connsiteY4" fmla="*/ 59773 h 497875"/>
                <a:gd name="connsiteX5" fmla="*/ 189165 w 497875"/>
                <a:gd name="connsiteY5" fmla="*/ 248938 h 497875"/>
                <a:gd name="connsiteX6" fmla="*/ 0 w 497875"/>
                <a:gd name="connsiteY6" fmla="*/ 438103 h 497875"/>
                <a:gd name="connsiteX7" fmla="*/ 59773 w 497875"/>
                <a:gd name="connsiteY7" fmla="*/ 497876 h 497875"/>
                <a:gd name="connsiteX8" fmla="*/ 248938 w 497875"/>
                <a:gd name="connsiteY8" fmla="*/ 308711 h 497875"/>
                <a:gd name="connsiteX9" fmla="*/ 438103 w 497875"/>
                <a:gd name="connsiteY9" fmla="*/ 497876 h 497875"/>
                <a:gd name="connsiteX10" fmla="*/ 497876 w 497875"/>
                <a:gd name="connsiteY10" fmla="*/ 438103 h 497875"/>
                <a:gd name="connsiteX11" fmla="*/ 308711 w 497875"/>
                <a:gd name="connsiteY11" fmla="*/ 248938 h 4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875" h="497875">
                  <a:moveTo>
                    <a:pt x="497876" y="59773"/>
                  </a:moveTo>
                  <a:lnTo>
                    <a:pt x="438103" y="0"/>
                  </a:lnTo>
                  <a:lnTo>
                    <a:pt x="248938" y="189165"/>
                  </a:lnTo>
                  <a:lnTo>
                    <a:pt x="59773" y="0"/>
                  </a:lnTo>
                  <a:lnTo>
                    <a:pt x="0" y="59773"/>
                  </a:lnTo>
                  <a:lnTo>
                    <a:pt x="189165" y="248938"/>
                  </a:lnTo>
                  <a:lnTo>
                    <a:pt x="0" y="438103"/>
                  </a:lnTo>
                  <a:lnTo>
                    <a:pt x="59773" y="497876"/>
                  </a:lnTo>
                  <a:lnTo>
                    <a:pt x="248938" y="308711"/>
                  </a:lnTo>
                  <a:lnTo>
                    <a:pt x="438103" y="497876"/>
                  </a:lnTo>
                  <a:lnTo>
                    <a:pt x="497876" y="438103"/>
                  </a:lnTo>
                  <a:lnTo>
                    <a:pt x="308711" y="248938"/>
                  </a:lnTo>
                  <a:close/>
                </a:path>
              </a:pathLst>
            </a:custGeom>
            <a:solidFill>
              <a:srgbClr val="FF0000"/>
            </a:solidFill>
            <a:ln w="6945" cap="flat">
              <a:noFill/>
              <a:prstDash val="solid"/>
              <a:miter/>
            </a:ln>
          </p:spPr>
          <p:txBody>
            <a:bodyPr rtlCol="0" anchor="ctr"/>
            <a:lstStyle/>
            <a:p>
              <a:endParaRPr lang="en-US"/>
            </a:p>
          </p:txBody>
        </p:sp>
        <p:sp>
          <p:nvSpPr>
            <p:cNvPr id="24" name="Rechteck 23">
              <a:extLst>
                <a:ext uri="{FF2B5EF4-FFF2-40B4-BE49-F238E27FC236}">
                  <a16:creationId xmlns:a16="http://schemas.microsoft.com/office/drawing/2014/main" id="{3120357A-5EF5-2EF0-34EB-E8D2EA9924F1}"/>
                </a:ext>
              </a:extLst>
            </p:cNvPr>
            <p:cNvSpPr/>
            <p:nvPr/>
          </p:nvSpPr>
          <p:spPr>
            <a:xfrm>
              <a:off x="8659436" y="4492892"/>
              <a:ext cx="931178" cy="1149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2060"/>
                  </a:solidFill>
                </a:rPr>
                <a:t>?</a:t>
              </a:r>
            </a:p>
          </p:txBody>
        </p:sp>
        <p:sp>
          <p:nvSpPr>
            <p:cNvPr id="25" name="Rechteck 24">
              <a:extLst>
                <a:ext uri="{FF2B5EF4-FFF2-40B4-BE49-F238E27FC236}">
                  <a16:creationId xmlns:a16="http://schemas.microsoft.com/office/drawing/2014/main" id="{4CF31C42-1D1F-150A-D5D2-20DD16D291FC}"/>
                </a:ext>
              </a:extLst>
            </p:cNvPr>
            <p:cNvSpPr/>
            <p:nvPr/>
          </p:nvSpPr>
          <p:spPr>
            <a:xfrm>
              <a:off x="10358875" y="3545249"/>
              <a:ext cx="931178" cy="1149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2060"/>
                  </a:solidFill>
                </a:rPr>
                <a:t>?</a:t>
              </a:r>
            </a:p>
          </p:txBody>
        </p:sp>
      </p:grpSp>
    </p:spTree>
    <p:extLst>
      <p:ext uri="{BB962C8B-B14F-4D97-AF65-F5344CB8AC3E}">
        <p14:creationId xmlns:p14="http://schemas.microsoft.com/office/powerpoint/2010/main" val="3246337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ppt_x"/>
                                          </p:val>
                                        </p:tav>
                                      </p:tavLst>
                                    </p:anim>
                                    <p:anim calcmode="lin" valueType="num">
                                      <p:cBhvr additive="base">
                                        <p:cTn id="17" dur="500"/>
                                        <p:tgtEl>
                                          <p:spTgt spid="14"/>
                                        </p:tgtEl>
                                        <p:attrNameLst>
                                          <p:attrName>ppt_y</p:attrName>
                                        </p:attrNameLst>
                                      </p:cBhvr>
                                      <p:tavLst>
                                        <p:tav tm="0">
                                          <p:val>
                                            <p:strVal val="ppt_y"/>
                                          </p:val>
                                        </p:tav>
                                        <p:tav tm="100000">
                                          <p:val>
                                            <p:strVal val="1+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8"/>
                                        </p:tgtEl>
                                        <p:attrNameLst>
                                          <p:attrName>ppt_x</p:attrName>
                                        </p:attrNameLst>
                                      </p:cBhvr>
                                      <p:tavLst>
                                        <p:tav tm="0">
                                          <p:val>
                                            <p:strVal val="ppt_x"/>
                                          </p:val>
                                        </p:tav>
                                        <p:tav tm="100000">
                                          <p:val>
                                            <p:strVal val="ppt_x"/>
                                          </p:val>
                                        </p:tav>
                                      </p:tavLst>
                                    </p:anim>
                                    <p:anim calcmode="lin" valueType="num">
                                      <p:cBhvr additive="base">
                                        <p:cTn id="21" dur="500"/>
                                        <p:tgtEl>
                                          <p:spTgt spid="28"/>
                                        </p:tgtEl>
                                        <p:attrNameLst>
                                          <p:attrName>ppt_y</p:attrName>
                                        </p:attrNameLst>
                                      </p:cBhvr>
                                      <p:tavLst>
                                        <p:tav tm="0">
                                          <p:val>
                                            <p:strVal val="ppt_y"/>
                                          </p:val>
                                        </p:tav>
                                        <p:tav tm="100000">
                                          <p:val>
                                            <p:strVal val="1+ppt_h/2"/>
                                          </p:val>
                                        </p:tav>
                                      </p:tavLst>
                                    </p:anim>
                                    <p:set>
                                      <p:cBhvr>
                                        <p:cTn id="22" dur="1" fill="hold">
                                          <p:stCondLst>
                                            <p:cond delay="499"/>
                                          </p:stCondLst>
                                        </p:cTn>
                                        <p:tgtEl>
                                          <p:spTgt spid="28"/>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 calcmode="lin" valueType="num">
                                      <p:cBhvr additive="base">
                                        <p:cTn id="4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C0AD562-C7D8-851E-6C96-69FE3FB8AD61}"/>
              </a:ext>
            </a:extLst>
          </p:cNvPr>
          <p:cNvSpPr>
            <a:spLocks noGrp="1"/>
          </p:cNvSpPr>
          <p:nvPr>
            <p:ph idx="13"/>
          </p:nvPr>
        </p:nvSpPr>
        <p:spPr/>
        <p:txBody>
          <a:bodyPr/>
          <a:lstStyle/>
          <a:p>
            <a:r>
              <a:rPr lang="de-DE"/>
              <a:t>Rationale for an Inheritance Tax</a:t>
            </a:r>
          </a:p>
        </p:txBody>
      </p:sp>
      <p:sp>
        <p:nvSpPr>
          <p:cNvPr id="4" name="Titel 3">
            <a:extLst>
              <a:ext uri="{FF2B5EF4-FFF2-40B4-BE49-F238E27FC236}">
                <a16:creationId xmlns:a16="http://schemas.microsoft.com/office/drawing/2014/main" id="{D1EA2DBE-3B7D-0746-2235-01568CFB7E05}"/>
              </a:ext>
            </a:extLst>
          </p:cNvPr>
          <p:cNvSpPr>
            <a:spLocks noGrp="1"/>
          </p:cNvSpPr>
          <p:nvPr>
            <p:ph type="title"/>
          </p:nvPr>
        </p:nvSpPr>
        <p:spPr/>
        <p:txBody>
          <a:bodyPr/>
          <a:lstStyle/>
          <a:p>
            <a:r>
              <a:rPr lang="en-US"/>
              <a:t>Progressive Inheritance Tax</a:t>
            </a:r>
            <a:endParaRPr lang="de-DE"/>
          </a:p>
        </p:txBody>
      </p:sp>
      <p:sp>
        <p:nvSpPr>
          <p:cNvPr id="5" name="Abgerundetes Rechteck 4">
            <a:extLst>
              <a:ext uri="{FF2B5EF4-FFF2-40B4-BE49-F238E27FC236}">
                <a16:creationId xmlns:a16="http://schemas.microsoft.com/office/drawing/2014/main" id="{B5953EBB-D75C-1EBE-0EDD-13A5B8CDB49F}"/>
              </a:ext>
            </a:extLst>
          </p:cNvPr>
          <p:cNvSpPr/>
          <p:nvPr/>
        </p:nvSpPr>
        <p:spPr>
          <a:xfrm>
            <a:off x="609601" y="1590805"/>
            <a:ext cx="4283901" cy="4722313"/>
          </a:xfrm>
          <a:prstGeom prst="roundRect">
            <a:avLst>
              <a:gd name="adj" fmla="val 643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6" name="Gerade Verbindung 5">
            <a:extLst>
              <a:ext uri="{FF2B5EF4-FFF2-40B4-BE49-F238E27FC236}">
                <a16:creationId xmlns:a16="http://schemas.microsoft.com/office/drawing/2014/main" id="{1F578DED-1F5F-0C75-5073-FF29F95459E3}"/>
              </a:ext>
            </a:extLst>
          </p:cNvPr>
          <p:cNvCxnSpPr>
            <a:cxnSpLocks/>
          </p:cNvCxnSpPr>
          <p:nvPr/>
        </p:nvCxnSpPr>
        <p:spPr>
          <a:xfrm>
            <a:off x="5194126" y="1601438"/>
            <a:ext cx="0" cy="4722313"/>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6C38C72B-76DA-5D46-B777-0DC5F2F4ACBE}"/>
              </a:ext>
            </a:extLst>
          </p:cNvPr>
          <p:cNvSpPr txBox="1"/>
          <p:nvPr/>
        </p:nvSpPr>
        <p:spPr>
          <a:xfrm>
            <a:off x="1052186" y="1686779"/>
            <a:ext cx="331939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Verdana"/>
                <a:ea typeface="+mn-ea"/>
                <a:cs typeface="+mn-cs"/>
              </a:rPr>
              <a:t>The Public Shares Meritocratic Values</a:t>
            </a:r>
          </a:p>
        </p:txBody>
      </p:sp>
      <p:sp>
        <p:nvSpPr>
          <p:cNvPr id="9" name="Textfeld 8">
            <a:extLst>
              <a:ext uri="{FF2B5EF4-FFF2-40B4-BE49-F238E27FC236}">
                <a16:creationId xmlns:a16="http://schemas.microsoft.com/office/drawing/2014/main" id="{05DF604A-1038-960D-50EE-75F765402ABD}"/>
              </a:ext>
            </a:extLst>
          </p:cNvPr>
          <p:cNvSpPr txBox="1"/>
          <p:nvPr/>
        </p:nvSpPr>
        <p:spPr>
          <a:xfrm>
            <a:off x="835070" y="2411358"/>
            <a:ext cx="38329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BUT </a:t>
            </a:r>
            <a:r>
              <a:rPr kumimoji="0" lang="en-US" sz="1400" i="0" u="none" strike="noStrike" kern="1200" cap="none" spc="0" normalizeH="0" baseline="0" noProof="0">
                <a:ln>
                  <a:noFill/>
                </a:ln>
                <a:solidFill>
                  <a:srgbClr val="000000"/>
                </a:solidFill>
                <a:effectLst/>
                <a:uLnTx/>
                <a:uFillTx/>
                <a:latin typeface="Verdana"/>
                <a:ea typeface="+mn-ea"/>
                <a:cs typeface="+mn-cs"/>
              </a:rPr>
              <a:t>what level of Taxation?</a:t>
            </a:r>
            <a:endParaRPr kumimoji="0" lang="de-DE" sz="1400" i="0" u="none" strike="noStrike" kern="1200" cap="none" spc="0" normalizeH="0" baseline="0" noProof="0">
              <a:ln>
                <a:noFill/>
              </a:ln>
              <a:solidFill>
                <a:srgbClr val="00000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555A5B92-669B-5753-C072-65874EF85ECD}"/>
              </a:ext>
            </a:extLst>
          </p:cNvPr>
          <p:cNvCxnSpPr>
            <a:cxnSpLocks/>
          </p:cNvCxnSpPr>
          <p:nvPr/>
        </p:nvCxnSpPr>
        <p:spPr>
          <a:xfrm>
            <a:off x="714117" y="2793915"/>
            <a:ext cx="40465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2A80FE40-127A-E5FB-9D6D-138B00D94EEB}"/>
              </a:ext>
            </a:extLst>
          </p:cNvPr>
          <p:cNvSpPr/>
          <p:nvPr/>
        </p:nvSpPr>
        <p:spPr>
          <a:xfrm rot="10800000">
            <a:off x="2225439" y="2797383"/>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15" name="Abgerundetes Rechteck 14">
            <a:extLst>
              <a:ext uri="{FF2B5EF4-FFF2-40B4-BE49-F238E27FC236}">
                <a16:creationId xmlns:a16="http://schemas.microsoft.com/office/drawing/2014/main" id="{0F05AD89-D5A8-4560-D95D-7972843F7913}"/>
              </a:ext>
            </a:extLst>
          </p:cNvPr>
          <p:cNvSpPr/>
          <p:nvPr/>
        </p:nvSpPr>
        <p:spPr>
          <a:xfrm>
            <a:off x="2842376" y="3014606"/>
            <a:ext cx="1825655" cy="622734"/>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4" name="Textfeld 13">
            <a:extLst>
              <a:ext uri="{FF2B5EF4-FFF2-40B4-BE49-F238E27FC236}">
                <a16:creationId xmlns:a16="http://schemas.microsoft.com/office/drawing/2014/main" id="{F192BADC-FE24-55A1-FA21-DD232C038EAB}"/>
              </a:ext>
            </a:extLst>
          </p:cNvPr>
          <p:cNvSpPr txBox="1"/>
          <p:nvPr/>
        </p:nvSpPr>
        <p:spPr>
          <a:xfrm>
            <a:off x="2910263" y="3002365"/>
            <a:ext cx="1689880" cy="646331"/>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rgbClr val="FFFFFF"/>
                </a:solidFill>
                <a:effectLst/>
                <a:uLnTx/>
                <a:uFillTx/>
                <a:latin typeface="Verdana"/>
                <a:ea typeface="+mn-ea"/>
                <a:cs typeface="+mn-cs"/>
              </a:rPr>
              <a:t>How much will I personally be affected?</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17" name="Abgerundetes Rechteck 16">
            <a:extLst>
              <a:ext uri="{FF2B5EF4-FFF2-40B4-BE49-F238E27FC236}">
                <a16:creationId xmlns:a16="http://schemas.microsoft.com/office/drawing/2014/main" id="{27465DCD-1FDE-BB96-2A2A-ECF3E613CE20}"/>
              </a:ext>
            </a:extLst>
          </p:cNvPr>
          <p:cNvSpPr/>
          <p:nvPr/>
        </p:nvSpPr>
        <p:spPr>
          <a:xfrm>
            <a:off x="831486" y="3014606"/>
            <a:ext cx="1825655" cy="622734"/>
          </a:xfrm>
          <a:prstGeom prst="roundRect">
            <a:avLst>
              <a:gd name="adj" fmla="val 8046"/>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18" name="Textfeld 17">
            <a:extLst>
              <a:ext uri="{FF2B5EF4-FFF2-40B4-BE49-F238E27FC236}">
                <a16:creationId xmlns:a16="http://schemas.microsoft.com/office/drawing/2014/main" id="{51B56BBF-56A5-661E-C5CC-92B7163856B0}"/>
              </a:ext>
            </a:extLst>
          </p:cNvPr>
          <p:cNvSpPr txBox="1"/>
          <p:nvPr/>
        </p:nvSpPr>
        <p:spPr>
          <a:xfrm>
            <a:off x="899373" y="3092870"/>
            <a:ext cx="1689880" cy="461665"/>
          </a:xfrm>
          <a:prstGeom prst="rect">
            <a:avLst/>
          </a:prstGeom>
          <a:noFill/>
        </p:spPr>
        <p:txBody>
          <a:bodyPr wrap="square" lIns="72000" r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Equity vs. Efficiency</a:t>
            </a:r>
            <a:endParaRPr kumimoji="0" lang="de-DE" sz="1200" b="0" i="0" u="none" strike="noStrike" kern="1200" cap="none" spc="0" normalizeH="0" baseline="0" noProof="0">
              <a:ln>
                <a:noFill/>
              </a:ln>
              <a:solidFill>
                <a:srgbClr val="FFFFFF"/>
              </a:solidFill>
              <a:effectLst/>
              <a:uLnTx/>
              <a:uFillTx/>
              <a:latin typeface="Verdana"/>
              <a:ea typeface="+mn-ea"/>
              <a:cs typeface="+mn-cs"/>
            </a:endParaRPr>
          </a:p>
        </p:txBody>
      </p:sp>
      <p:sp>
        <p:nvSpPr>
          <p:cNvPr id="22" name="Dreieck 21">
            <a:extLst>
              <a:ext uri="{FF2B5EF4-FFF2-40B4-BE49-F238E27FC236}">
                <a16:creationId xmlns:a16="http://schemas.microsoft.com/office/drawing/2014/main" id="{B8DC60AC-B06C-C051-B09D-FA627FC4E3A7}"/>
              </a:ext>
            </a:extLst>
          </p:cNvPr>
          <p:cNvSpPr/>
          <p:nvPr/>
        </p:nvSpPr>
        <p:spPr>
          <a:xfrm rot="5400000">
            <a:off x="4773215" y="3791139"/>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5" name="Textfeld 24">
            <a:extLst>
              <a:ext uri="{FF2B5EF4-FFF2-40B4-BE49-F238E27FC236}">
                <a16:creationId xmlns:a16="http://schemas.microsoft.com/office/drawing/2014/main" id="{2E57D757-CA1D-FEDA-4FF5-7FAEA650F6A2}"/>
              </a:ext>
            </a:extLst>
          </p:cNvPr>
          <p:cNvSpPr txBox="1"/>
          <p:nvPr/>
        </p:nvSpPr>
        <p:spPr>
          <a:xfrm>
            <a:off x="5401271" y="1685867"/>
            <a:ext cx="6697596" cy="369332"/>
          </a:xfrm>
          <a:prstGeom prst="rect">
            <a:avLst/>
          </a:prstGeom>
          <a:noFill/>
        </p:spPr>
        <p:txBody>
          <a:bodyPr wrap="square" rtlCol="0">
            <a:spAutoFit/>
          </a:bodyPr>
          <a:lstStyle/>
          <a:p>
            <a:pPr lvl="0" algn="ctr"/>
            <a:r>
              <a:rPr lang="en-US" b="1">
                <a:solidFill>
                  <a:srgbClr val="000000"/>
                </a:solidFill>
              </a:rPr>
              <a:t>100% inheritance tax vs 3% wealth tax?</a:t>
            </a:r>
          </a:p>
        </p:txBody>
      </p:sp>
      <p:cxnSp>
        <p:nvCxnSpPr>
          <p:cNvPr id="26" name="Gerade Verbindung 25">
            <a:extLst>
              <a:ext uri="{FF2B5EF4-FFF2-40B4-BE49-F238E27FC236}">
                <a16:creationId xmlns:a16="http://schemas.microsoft.com/office/drawing/2014/main" id="{90BFB620-CF03-01AA-0680-FA149EFD7360}"/>
              </a:ext>
            </a:extLst>
          </p:cNvPr>
          <p:cNvCxnSpPr>
            <a:cxnSpLocks/>
          </p:cNvCxnSpPr>
          <p:nvPr/>
        </p:nvCxnSpPr>
        <p:spPr>
          <a:xfrm flipV="1">
            <a:off x="5864778" y="2109253"/>
            <a:ext cx="5806518" cy="771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Abgerundetes Rechteck 37">
                <a:extLst>
                  <a:ext uri="{FF2B5EF4-FFF2-40B4-BE49-F238E27FC236}">
                    <a16:creationId xmlns:a16="http://schemas.microsoft.com/office/drawing/2014/main" id="{F576C1AE-79DA-726D-6E83-317FF3953710}"/>
                  </a:ext>
                </a:extLst>
              </p:cNvPr>
              <p:cNvSpPr/>
              <p:nvPr/>
            </p:nvSpPr>
            <p:spPr>
              <a:xfrm>
                <a:off x="1490104" y="4151546"/>
                <a:ext cx="2594685" cy="458438"/>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sSub>
                        <m:sSubPr>
                          <m:ctrlPr>
                            <a:rPr lang="en-US" sz="1200" i="1">
                              <a:solidFill>
                                <a:srgbClr val="000000"/>
                              </a:solidFill>
                              <a:latin typeface="Cambria Math" panose="02040503050406030204" pitchFamily="18" charset="0"/>
                            </a:rPr>
                          </m:ctrlPr>
                        </m:sSubPr>
                        <m:e>
                          <m:r>
                            <m:rPr>
                              <m:sty m:val="p"/>
                            </m:rPr>
                            <a:rPr lang="en-US" sz="1200" i="1">
                              <a:solidFill>
                                <a:srgbClr val="000000"/>
                              </a:solidFill>
                              <a:latin typeface="Cambria Math" panose="02040503050406030204" pitchFamily="18" charset="0"/>
                              <a:ea typeface="Cambria Math" panose="02040503050406030204" pitchFamily="18" charset="0"/>
                            </a:rPr>
                            <m:t>Γ</m:t>
                          </m:r>
                        </m:e>
                        <m:sub>
                          <m:r>
                            <a:rPr lang="en-US" sz="1200" i="1">
                              <a:solidFill>
                                <a:srgbClr val="000000"/>
                              </a:solidFill>
                              <a:latin typeface="Cambria Math" panose="02040503050406030204" pitchFamily="18" charset="0"/>
                            </a:rPr>
                            <m:t>𝐵</m:t>
                          </m:r>
                        </m:sub>
                      </m:sSub>
                      <m:r>
                        <a:rPr lang="en-US" sz="1200" i="1">
                          <a:solidFill>
                            <a:srgbClr val="000000"/>
                          </a:solidFill>
                          <a:latin typeface="Cambria Math" panose="02040503050406030204" pitchFamily="18" charset="0"/>
                        </a:rPr>
                        <m:t>=</m:t>
                      </m:r>
                      <m:f>
                        <m:fPr>
                          <m:ctrlPr>
                            <a:rPr lang="en-US" sz="1200" i="1">
                              <a:solidFill>
                                <a:srgbClr val="000000"/>
                              </a:solidFill>
                              <a:latin typeface="Cambria Math" panose="02040503050406030204" pitchFamily="18" charset="0"/>
                            </a:rPr>
                          </m:ctrlPr>
                        </m:fPr>
                        <m:num>
                          <m:r>
                            <a:rPr lang="en-US" sz="1200" i="1">
                              <a:solidFill>
                                <a:srgbClr val="000000"/>
                              </a:solidFill>
                              <a:latin typeface="Cambria Math" panose="02040503050406030204" pitchFamily="18" charset="0"/>
                            </a:rPr>
                            <m:t>1−</m:t>
                          </m:r>
                          <m:bar>
                            <m:barPr>
                              <m:pos m:val="top"/>
                              <m:ctrlPr>
                                <a:rPr lang="en-US" sz="1200" i="1">
                                  <a:solidFill>
                                    <a:srgbClr val="000000"/>
                                  </a:solidFill>
                                  <a:latin typeface="Cambria Math" panose="02040503050406030204" pitchFamily="18" charset="0"/>
                                </a:rPr>
                              </m:ctrlPr>
                            </m:barPr>
                            <m:e>
                              <m:r>
                                <a:rPr lang="en-US" sz="1200" i="1">
                                  <a:solidFill>
                                    <a:srgbClr val="000000"/>
                                  </a:solidFill>
                                  <a:latin typeface="Cambria Math" panose="02040503050406030204" pitchFamily="18" charset="0"/>
                                </a:rPr>
                                <m:t>𝑏</m:t>
                              </m:r>
                            </m:e>
                          </m:bar>
                        </m:num>
                        <m:den>
                          <m:r>
                            <a:rPr lang="en-US" sz="1200" i="1">
                              <a:solidFill>
                                <a:srgbClr val="000000"/>
                              </a:solidFill>
                              <a:latin typeface="Cambria Math" panose="02040503050406030204" pitchFamily="18" charset="0"/>
                            </a:rPr>
                            <m:t>1+</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𝐵</m:t>
                              </m:r>
                            </m:sub>
                          </m:sSub>
                        </m:den>
                      </m:f>
                    </m:oMath>
                  </m:oMathPara>
                </a14:m>
                <a:endParaRPr kumimoji="0" lang="de-DE" sz="1200" b="0" i="1" u="none" strike="noStrike" kern="1200" cap="none" spc="0" normalizeH="0" baseline="0" noProof="0">
                  <a:ln>
                    <a:noFill/>
                  </a:ln>
                  <a:solidFill>
                    <a:sysClr val="windowText" lastClr="000000"/>
                  </a:solidFill>
                  <a:effectLst/>
                  <a:uLnTx/>
                  <a:uFillTx/>
                  <a:latin typeface="Verdana"/>
                  <a:ea typeface="+mn-ea"/>
                  <a:cs typeface="+mn-cs"/>
                </a:endParaRPr>
              </a:p>
            </p:txBody>
          </p:sp>
        </mc:Choice>
        <mc:Fallback>
          <p:sp>
            <p:nvSpPr>
              <p:cNvPr id="27" name="Abgerundetes Rechteck 37">
                <a:extLst>
                  <a:ext uri="{FF2B5EF4-FFF2-40B4-BE49-F238E27FC236}">
                    <a16:creationId xmlns:a16="http://schemas.microsoft.com/office/drawing/2014/main" id="{F576C1AE-79DA-726D-6E83-317FF3953710}"/>
                  </a:ext>
                </a:extLst>
              </p:cNvPr>
              <p:cNvSpPr>
                <a:spLocks noRot="1" noChangeAspect="1" noMove="1" noResize="1" noEditPoints="1" noAdjustHandles="1" noChangeArrowheads="1" noChangeShapeType="1" noTextEdit="1"/>
              </p:cNvSpPr>
              <p:nvPr/>
            </p:nvSpPr>
            <p:spPr>
              <a:xfrm>
                <a:off x="1490104" y="4151546"/>
                <a:ext cx="2594685" cy="458438"/>
              </a:xfrm>
              <a:prstGeom prst="roundRect">
                <a:avLst/>
              </a:prstGeom>
              <a:blipFill>
                <a:blip r:embed="rId3"/>
                <a:stretch>
                  <a:fillRect/>
                </a:stretch>
              </a:blipFill>
              <a:ln>
                <a:solidFill>
                  <a:schemeClr val="bg1"/>
                </a:solidFill>
              </a:ln>
              <a:effectLst>
                <a:outerShdw blurRad="50800" dist="38100" dir="2700000" algn="tl" rotWithShape="0">
                  <a:prstClr val="black">
                    <a:alpha val="40000"/>
                  </a:prstClr>
                </a:outerShdw>
              </a:effectLst>
            </p:spPr>
            <p:txBody>
              <a:bodyPr/>
              <a:lstStyle/>
              <a:p>
                <a:r>
                  <a:rPr lang="LID4096">
                    <a:noFill/>
                  </a:rPr>
                  <a:t> </a:t>
                </a:r>
              </a:p>
            </p:txBody>
          </p:sp>
        </mc:Fallback>
      </mc:AlternateContent>
      <p:sp>
        <p:nvSpPr>
          <p:cNvPr id="41" name="Geschweifte Klammer rechts 27">
            <a:extLst>
              <a:ext uri="{FF2B5EF4-FFF2-40B4-BE49-F238E27FC236}">
                <a16:creationId xmlns:a16="http://schemas.microsoft.com/office/drawing/2014/main" id="{995A38BE-9886-9CC8-D428-18D941BCD703}"/>
              </a:ext>
            </a:extLst>
          </p:cNvPr>
          <p:cNvSpPr/>
          <p:nvPr/>
        </p:nvSpPr>
        <p:spPr>
          <a:xfrm rot="5400000">
            <a:off x="2598654" y="1801106"/>
            <a:ext cx="305791" cy="3867179"/>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2" name="Textfeld 8">
            <a:extLst>
              <a:ext uri="{FF2B5EF4-FFF2-40B4-BE49-F238E27FC236}">
                <a16:creationId xmlns:a16="http://schemas.microsoft.com/office/drawing/2014/main" id="{B562D470-B569-8B8E-5691-924FE8125005}"/>
              </a:ext>
            </a:extLst>
          </p:cNvPr>
          <p:cNvSpPr txBox="1"/>
          <p:nvPr/>
        </p:nvSpPr>
        <p:spPr>
          <a:xfrm>
            <a:off x="835070" y="3858030"/>
            <a:ext cx="38329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Optimum can be mapped</a:t>
            </a:r>
            <a:endParaRPr kumimoji="0" lang="de-DE" sz="1400" i="0" u="none" strike="noStrike" kern="1200" cap="none" spc="0" normalizeH="0" baseline="0" noProof="0">
              <a:ln>
                <a:noFill/>
              </a:ln>
              <a:solidFill>
                <a:srgbClr val="000000"/>
              </a:solidFill>
              <a:effectLst/>
              <a:uLnTx/>
              <a:uFillTx/>
              <a:latin typeface="Verdana"/>
              <a:ea typeface="+mn-ea"/>
              <a:cs typeface="+mn-cs"/>
            </a:endParaRPr>
          </a:p>
        </p:txBody>
      </p:sp>
      <mc:AlternateContent xmlns:mc="http://schemas.openxmlformats.org/markup-compatibility/2006">
        <mc:Choice xmlns:a14="http://schemas.microsoft.com/office/drawing/2010/main" Requires="a14">
          <p:sp>
            <p:nvSpPr>
              <p:cNvPr id="56" name="Abgerundetes Rechteck 37">
                <a:extLst>
                  <a:ext uri="{FF2B5EF4-FFF2-40B4-BE49-F238E27FC236}">
                    <a16:creationId xmlns:a16="http://schemas.microsoft.com/office/drawing/2014/main" id="{268BBF97-FBAA-C79B-B9B3-14D51364F061}"/>
                  </a:ext>
                </a:extLst>
              </p:cNvPr>
              <p:cNvSpPr/>
              <p:nvPr/>
            </p:nvSpPr>
            <p:spPr>
              <a:xfrm>
                <a:off x="1490104" y="4644719"/>
                <a:ext cx="2594685" cy="458438"/>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𝛤</m:t>
                        </m:r>
                      </m:e>
                      <m:sub>
                        <m:r>
                          <a:rPr lang="en-US" sz="1200" i="1">
                            <a:solidFill>
                              <a:srgbClr val="000000"/>
                            </a:solidFill>
                            <a:latin typeface="Cambria Math" panose="02040503050406030204" pitchFamily="18" charset="0"/>
                          </a:rPr>
                          <m:t>𝐵</m:t>
                        </m:r>
                      </m:sub>
                    </m:sSub>
                  </m:oMath>
                </a14:m>
                <a:r>
                  <a:rPr lang="en-US" sz="1200">
                    <a:solidFill>
                      <a:srgbClr val="000000"/>
                    </a:solidFill>
                  </a:rPr>
                  <a:t>= optimum bequest tax rate</a:t>
                </a:r>
                <a:endParaRPr lang="en-US" sz="1100" i="1">
                  <a:solidFill>
                    <a:srgbClr val="000000"/>
                  </a:solidFill>
                  <a:latin typeface="Cambria Math" panose="02040503050406030204" pitchFamily="18" charset="0"/>
                </a:endParaRPr>
              </a:p>
            </p:txBody>
          </p:sp>
        </mc:Choice>
        <mc:Fallback>
          <p:sp>
            <p:nvSpPr>
              <p:cNvPr id="56" name="Abgerundetes Rechteck 37">
                <a:extLst>
                  <a:ext uri="{FF2B5EF4-FFF2-40B4-BE49-F238E27FC236}">
                    <a16:creationId xmlns:a16="http://schemas.microsoft.com/office/drawing/2014/main" id="{268BBF97-FBAA-C79B-B9B3-14D51364F061}"/>
                  </a:ext>
                </a:extLst>
              </p:cNvPr>
              <p:cNvSpPr>
                <a:spLocks noRot="1" noChangeAspect="1" noMove="1" noResize="1" noEditPoints="1" noAdjustHandles="1" noChangeArrowheads="1" noChangeShapeType="1" noTextEdit="1"/>
              </p:cNvSpPr>
              <p:nvPr/>
            </p:nvSpPr>
            <p:spPr>
              <a:xfrm>
                <a:off x="1490104" y="4644719"/>
                <a:ext cx="2594685" cy="458438"/>
              </a:xfrm>
              <a:prstGeom prst="roundRect">
                <a:avLst/>
              </a:prstGeo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57" name="Abgerundetes Rechteck 37">
                <a:extLst>
                  <a:ext uri="{FF2B5EF4-FFF2-40B4-BE49-F238E27FC236}">
                    <a16:creationId xmlns:a16="http://schemas.microsoft.com/office/drawing/2014/main" id="{B248A5D1-F14A-8B6F-FE0E-94A7318D50CE}"/>
                  </a:ext>
                </a:extLst>
              </p:cNvPr>
              <p:cNvSpPr/>
              <p:nvPr/>
            </p:nvSpPr>
            <p:spPr>
              <a:xfrm>
                <a:off x="1490104" y="5151856"/>
                <a:ext cx="2594685" cy="458438"/>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bar>
                      <m:barPr>
                        <m:pos m:val="top"/>
                        <m:ctrlPr>
                          <a:rPr lang="en-US" sz="1100" i="1">
                            <a:solidFill>
                              <a:srgbClr val="000000"/>
                            </a:solidFill>
                            <a:latin typeface="Cambria Math" panose="02040503050406030204" pitchFamily="18" charset="0"/>
                          </a:rPr>
                        </m:ctrlPr>
                      </m:barPr>
                      <m:e>
                        <m:r>
                          <a:rPr lang="en-US" sz="1100" i="1">
                            <a:solidFill>
                              <a:srgbClr val="000000"/>
                            </a:solidFill>
                            <a:latin typeface="Cambria Math" panose="02040503050406030204" pitchFamily="18" charset="0"/>
                          </a:rPr>
                          <m:t>𝑏</m:t>
                        </m:r>
                      </m:e>
                    </m:bar>
                  </m:oMath>
                </a14:m>
                <a:r>
                  <a:rPr lang="en-US" sz="1200">
                    <a:solidFill>
                      <a:srgbClr val="000000"/>
                    </a:solidFill>
                  </a:rPr>
                  <a:t> = avg. bequest left</a:t>
                </a:r>
              </a:p>
            </p:txBody>
          </p:sp>
        </mc:Choice>
        <mc:Fallback>
          <p:sp>
            <p:nvSpPr>
              <p:cNvPr id="57" name="Abgerundetes Rechteck 37">
                <a:extLst>
                  <a:ext uri="{FF2B5EF4-FFF2-40B4-BE49-F238E27FC236}">
                    <a16:creationId xmlns:a16="http://schemas.microsoft.com/office/drawing/2014/main" id="{B248A5D1-F14A-8B6F-FE0E-94A7318D50CE}"/>
                  </a:ext>
                </a:extLst>
              </p:cNvPr>
              <p:cNvSpPr>
                <a:spLocks noRot="1" noChangeAspect="1" noMove="1" noResize="1" noEditPoints="1" noAdjustHandles="1" noChangeArrowheads="1" noChangeShapeType="1" noTextEdit="1"/>
              </p:cNvSpPr>
              <p:nvPr/>
            </p:nvSpPr>
            <p:spPr>
              <a:xfrm>
                <a:off x="1490104" y="5151856"/>
                <a:ext cx="2594685" cy="458438"/>
              </a:xfrm>
              <a:prstGeom prst="roundRect">
                <a:avLst/>
              </a:prstGeom>
              <a:blipFill>
                <a:blip r:embed="rId5"/>
                <a:stretch>
                  <a:fillRect/>
                </a:stretch>
              </a:blipFill>
              <a:ln>
                <a:solidFill>
                  <a:schemeClr val="bg1"/>
                </a:solidFill>
              </a:ln>
              <a:effectLst>
                <a:outerShdw blurRad="50800" dist="38100" dir="2700000" algn="tl" rotWithShape="0">
                  <a:prstClr val="black">
                    <a:alpha val="40000"/>
                  </a:prstClr>
                </a:outerShdw>
              </a:effectLst>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58" name="Abgerundetes Rechteck 37">
                <a:extLst>
                  <a:ext uri="{FF2B5EF4-FFF2-40B4-BE49-F238E27FC236}">
                    <a16:creationId xmlns:a16="http://schemas.microsoft.com/office/drawing/2014/main" id="{72C6F707-5025-56ED-70DA-D354EF6D7DF6}"/>
                  </a:ext>
                </a:extLst>
              </p:cNvPr>
              <p:cNvSpPr/>
              <p:nvPr/>
            </p:nvSpPr>
            <p:spPr>
              <a:xfrm>
                <a:off x="1490104" y="5645029"/>
                <a:ext cx="2594685" cy="458438"/>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𝐵</m:t>
                          </m:r>
                        </m:sub>
                      </m:sSub>
                      <m:r>
                        <m:rPr>
                          <m:nor/>
                        </m:rPr>
                        <a:rPr lang="en-US" sz="1200" dirty="0">
                          <a:solidFill>
                            <a:srgbClr val="000000"/>
                          </a:solidFill>
                        </a:rPr>
                        <m:t>= </m:t>
                      </m:r>
                      <m:r>
                        <m:rPr>
                          <m:nor/>
                        </m:rPr>
                        <a:rPr lang="en-US" sz="1200" dirty="0">
                          <a:solidFill>
                            <a:srgbClr val="000000"/>
                          </a:solidFill>
                        </a:rPr>
                        <m:t>elasticity</m:t>
                      </m:r>
                    </m:oMath>
                  </m:oMathPara>
                </a14:m>
                <a:endParaRPr kumimoji="0" lang="de-DE" sz="1200" b="0" i="1" u="none" strike="noStrike" kern="1200" cap="none" spc="0" normalizeH="0" baseline="0" noProof="0">
                  <a:ln>
                    <a:noFill/>
                  </a:ln>
                  <a:solidFill>
                    <a:sysClr val="windowText" lastClr="000000"/>
                  </a:solidFill>
                  <a:effectLst/>
                  <a:uLnTx/>
                  <a:uFillTx/>
                  <a:latin typeface="Verdana"/>
                  <a:ea typeface="+mn-ea"/>
                  <a:cs typeface="+mn-cs"/>
                </a:endParaRPr>
              </a:p>
            </p:txBody>
          </p:sp>
        </mc:Choice>
        <mc:Fallback>
          <p:sp>
            <p:nvSpPr>
              <p:cNvPr id="58" name="Abgerundetes Rechteck 37">
                <a:extLst>
                  <a:ext uri="{FF2B5EF4-FFF2-40B4-BE49-F238E27FC236}">
                    <a16:creationId xmlns:a16="http://schemas.microsoft.com/office/drawing/2014/main" id="{72C6F707-5025-56ED-70DA-D354EF6D7DF6}"/>
                  </a:ext>
                </a:extLst>
              </p:cNvPr>
              <p:cNvSpPr>
                <a:spLocks noRot="1" noChangeAspect="1" noMove="1" noResize="1" noEditPoints="1" noAdjustHandles="1" noChangeArrowheads="1" noChangeShapeType="1" noTextEdit="1"/>
              </p:cNvSpPr>
              <p:nvPr/>
            </p:nvSpPr>
            <p:spPr>
              <a:xfrm>
                <a:off x="1490104" y="5645029"/>
                <a:ext cx="2594685" cy="458438"/>
              </a:xfrm>
              <a:prstGeom prst="roundRect">
                <a:avLst/>
              </a:prstGeom>
              <a:blipFill>
                <a:blip r:embed="rId6"/>
                <a:stretch>
                  <a:fillRect/>
                </a:stretch>
              </a:blipFill>
              <a:ln>
                <a:solidFill>
                  <a:schemeClr val="bg1"/>
                </a:solidFill>
              </a:ln>
              <a:effectLst>
                <a:outerShdw blurRad="50800" dist="38100" dir="2700000" algn="tl" rotWithShape="0">
                  <a:prstClr val="black">
                    <a:alpha val="40000"/>
                  </a:prstClr>
                </a:outerShdw>
              </a:effectLst>
            </p:spPr>
            <p:txBody>
              <a:bodyPr/>
              <a:lstStyle/>
              <a:p>
                <a:r>
                  <a:rPr lang="LID4096">
                    <a:noFill/>
                  </a:rPr>
                  <a:t> </a:t>
                </a:r>
              </a:p>
            </p:txBody>
          </p:sp>
        </mc:Fallback>
      </mc:AlternateContent>
      <p:graphicFrame>
        <p:nvGraphicFramePr>
          <p:cNvPr id="61" name="Tabelle 13">
            <a:extLst>
              <a:ext uri="{FF2B5EF4-FFF2-40B4-BE49-F238E27FC236}">
                <a16:creationId xmlns:a16="http://schemas.microsoft.com/office/drawing/2014/main" id="{08AD4FFB-82CE-75D4-BCFA-049CDAF97ED1}"/>
              </a:ext>
            </a:extLst>
          </p:cNvPr>
          <p:cNvGraphicFramePr>
            <a:graphicFrameLocks noGrp="1"/>
          </p:cNvGraphicFramePr>
          <p:nvPr>
            <p:extLst>
              <p:ext uri="{D42A27DB-BD31-4B8C-83A1-F6EECF244321}">
                <p14:modId xmlns:p14="http://schemas.microsoft.com/office/powerpoint/2010/main" val="2274728807"/>
              </p:ext>
            </p:extLst>
          </p:nvPr>
        </p:nvGraphicFramePr>
        <p:xfrm>
          <a:off x="5796793" y="2519080"/>
          <a:ext cx="5779182" cy="3361134"/>
        </p:xfrm>
        <a:graphic>
          <a:graphicData uri="http://schemas.openxmlformats.org/drawingml/2006/table">
            <a:tbl>
              <a:tblPr firstRow="1" bandRow="1">
                <a:tableStyleId>{5C22544A-7EE6-4342-B048-85BDC9FD1C3A}</a:tableStyleId>
              </a:tblPr>
              <a:tblGrid>
                <a:gridCol w="1926394">
                  <a:extLst>
                    <a:ext uri="{9D8B030D-6E8A-4147-A177-3AD203B41FA5}">
                      <a16:colId xmlns:a16="http://schemas.microsoft.com/office/drawing/2014/main" val="1260931754"/>
                    </a:ext>
                  </a:extLst>
                </a:gridCol>
                <a:gridCol w="1926394">
                  <a:extLst>
                    <a:ext uri="{9D8B030D-6E8A-4147-A177-3AD203B41FA5}">
                      <a16:colId xmlns:a16="http://schemas.microsoft.com/office/drawing/2014/main" val="3687896010"/>
                    </a:ext>
                  </a:extLst>
                </a:gridCol>
                <a:gridCol w="1926394">
                  <a:extLst>
                    <a:ext uri="{9D8B030D-6E8A-4147-A177-3AD203B41FA5}">
                      <a16:colId xmlns:a16="http://schemas.microsoft.com/office/drawing/2014/main" val="3810566720"/>
                    </a:ext>
                  </a:extLst>
                </a:gridCol>
              </a:tblGrid>
              <a:tr h="1120378">
                <a:tc>
                  <a:txBody>
                    <a:bodyPr/>
                    <a:lstStyle/>
                    <a:p>
                      <a:pPr algn="ctr" rtl="0"/>
                      <a:endParaRPr lang="en-US" sz="2200" b="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2200" b="0">
                          <a:solidFill>
                            <a:schemeClr val="tx1"/>
                          </a:solidFill>
                        </a:rPr>
                        <a:t>I </a:t>
                      </a:r>
                      <a:r>
                        <a:rPr lang="en-US" sz="2200" b="1">
                          <a:solidFill>
                            <a:schemeClr val="tx1"/>
                          </a:solidFill>
                        </a:rPr>
                        <a:t>will</a:t>
                      </a:r>
                      <a:r>
                        <a:rPr lang="en-US" sz="2200" b="0">
                          <a:solidFill>
                            <a:schemeClr val="tx1"/>
                          </a:solidFill>
                        </a:rPr>
                        <a:t> inherit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2200" b="0">
                          <a:solidFill>
                            <a:schemeClr val="tx1"/>
                          </a:solidFill>
                        </a:rPr>
                        <a:t>I </a:t>
                      </a:r>
                      <a:r>
                        <a:rPr lang="en-US" sz="2200" b="1">
                          <a:solidFill>
                            <a:schemeClr val="tx1"/>
                          </a:solidFill>
                        </a:rPr>
                        <a:t>will not </a:t>
                      </a:r>
                      <a:r>
                        <a:rPr lang="en-US" sz="2200" b="0">
                          <a:solidFill>
                            <a:schemeClr val="tx1"/>
                          </a:solidFill>
                        </a:rPr>
                        <a:t>inherit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939641"/>
                  </a:ext>
                </a:extLst>
              </a:tr>
              <a:tr h="1120378">
                <a:tc>
                  <a:txBody>
                    <a:bodyPr/>
                    <a:lstStyle/>
                    <a:p>
                      <a:pPr algn="ctr" rtl="0"/>
                      <a:r>
                        <a:rPr lang="en-US" sz="2200" b="0">
                          <a:solidFill>
                            <a:schemeClr val="tx1"/>
                          </a:solidFill>
                        </a:rPr>
                        <a:t>I </a:t>
                      </a:r>
                      <a:r>
                        <a:rPr lang="en-US" sz="2200" b="1">
                          <a:solidFill>
                            <a:schemeClr val="tx1"/>
                          </a:solidFill>
                        </a:rPr>
                        <a:t>will</a:t>
                      </a:r>
                      <a:r>
                        <a:rPr lang="en-US" sz="2200" b="0">
                          <a:solidFill>
                            <a:schemeClr val="tx1"/>
                          </a:solidFill>
                        </a:rPr>
                        <a:t> bequest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6204560"/>
                  </a:ext>
                </a:extLst>
              </a:tr>
              <a:tr h="1120378">
                <a:tc>
                  <a:txBody>
                    <a:bodyPr/>
                    <a:lstStyle/>
                    <a:p>
                      <a:pPr algn="ctr" rtl="0"/>
                      <a:r>
                        <a:rPr lang="en-US" sz="2200" b="0">
                          <a:solidFill>
                            <a:schemeClr val="tx1"/>
                          </a:solidFill>
                        </a:rPr>
                        <a:t>I </a:t>
                      </a:r>
                      <a:r>
                        <a:rPr lang="en-US" sz="2200" b="1">
                          <a:solidFill>
                            <a:schemeClr val="tx1"/>
                          </a:solidFill>
                        </a:rPr>
                        <a:t>will not </a:t>
                      </a:r>
                      <a:r>
                        <a:rPr lang="en-US" sz="2200" b="0">
                          <a:solidFill>
                            <a:schemeClr val="tx1"/>
                          </a:solidFill>
                        </a:rPr>
                        <a:t>bequest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endParaRPr lang="en-US" sz="2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6213468"/>
                  </a:ext>
                </a:extLst>
              </a:tr>
            </a:tbl>
          </a:graphicData>
        </a:graphic>
      </p:graphicFrame>
      <p:grpSp>
        <p:nvGrpSpPr>
          <p:cNvPr id="62" name="Gruppieren 27">
            <a:extLst>
              <a:ext uri="{FF2B5EF4-FFF2-40B4-BE49-F238E27FC236}">
                <a16:creationId xmlns:a16="http://schemas.microsoft.com/office/drawing/2014/main" id="{24052C44-0C77-DCCB-EE4F-21BC07952C66}"/>
              </a:ext>
            </a:extLst>
          </p:cNvPr>
          <p:cNvGrpSpPr/>
          <p:nvPr/>
        </p:nvGrpSpPr>
        <p:grpSpPr>
          <a:xfrm>
            <a:off x="7774820" y="3286723"/>
            <a:ext cx="3764103" cy="2918303"/>
            <a:chOff x="8331600" y="3404636"/>
            <a:chExt cx="3207323" cy="2430291"/>
          </a:xfrm>
        </p:grpSpPr>
        <p:pic>
          <p:nvPicPr>
            <p:cNvPr id="65" name="Grafik 15" descr="Ein Bild, das Text, Schrift, Logo, Symbol enthält.&#10;&#10;Automatisch generierte Beschreibung">
              <a:extLst>
                <a:ext uri="{FF2B5EF4-FFF2-40B4-BE49-F238E27FC236}">
                  <a16:creationId xmlns:a16="http://schemas.microsoft.com/office/drawing/2014/main" id="{C1A7EBCC-096B-CAC2-6ED9-59489CA6DD5E}"/>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8331600" y="3404636"/>
              <a:ext cx="1564413" cy="1534778"/>
            </a:xfrm>
            <a:prstGeom prst="rect">
              <a:avLst/>
            </a:prstGeom>
          </p:spPr>
        </p:pic>
        <p:pic>
          <p:nvPicPr>
            <p:cNvPr id="67" name="Grafik 16" descr="Ein Bild, das Text, Schrift, Logo, Symbol enthält.&#10;&#10;Automatisch generierte Beschreibung">
              <a:extLst>
                <a:ext uri="{FF2B5EF4-FFF2-40B4-BE49-F238E27FC236}">
                  <a16:creationId xmlns:a16="http://schemas.microsoft.com/office/drawing/2014/main" id="{7531BDB2-E8DB-F93B-8830-F653FC75A859}"/>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9974510" y="3404636"/>
              <a:ext cx="1564413" cy="1534778"/>
            </a:xfrm>
            <a:prstGeom prst="rect">
              <a:avLst/>
            </a:prstGeom>
          </p:spPr>
        </p:pic>
        <p:pic>
          <p:nvPicPr>
            <p:cNvPr id="68" name="Grafik 17" descr="Ein Bild, das Text, Schrift, Logo, Symbol enthält.&#10;&#10;Automatisch generierte Beschreibung">
              <a:extLst>
                <a:ext uri="{FF2B5EF4-FFF2-40B4-BE49-F238E27FC236}">
                  <a16:creationId xmlns:a16="http://schemas.microsoft.com/office/drawing/2014/main" id="{F8D90F6B-7CF4-2B13-C206-C65CDE3088A8}"/>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8331600" y="4300149"/>
              <a:ext cx="1564413" cy="1534778"/>
            </a:xfrm>
            <a:prstGeom prst="rect">
              <a:avLst/>
            </a:prstGeom>
          </p:spPr>
        </p:pic>
        <p:pic>
          <p:nvPicPr>
            <p:cNvPr id="69" name="Grafik 18" descr="Ein Bild, das Text, Schrift, Logo, Symbol enthält.&#10;&#10;Automatisch generierte Beschreibung">
              <a:extLst>
                <a:ext uri="{FF2B5EF4-FFF2-40B4-BE49-F238E27FC236}">
                  <a16:creationId xmlns:a16="http://schemas.microsoft.com/office/drawing/2014/main" id="{B4955435-5933-EA9F-A62D-DCD10036B461}"/>
                </a:ext>
              </a:extLst>
            </p:cNvPr>
            <p:cNvPicPr>
              <a:picLocks noChangeAspect="1"/>
            </p:cNvPicPr>
            <p:nvPr/>
          </p:nvPicPr>
          <p:blipFill rotWithShape="1">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b="8902"/>
            <a:stretch/>
          </p:blipFill>
          <p:spPr>
            <a:xfrm>
              <a:off x="9974510" y="4300149"/>
              <a:ext cx="1564413" cy="1534778"/>
            </a:xfrm>
            <a:prstGeom prst="rect">
              <a:avLst/>
            </a:prstGeom>
          </p:spPr>
        </p:pic>
        <p:sp>
          <p:nvSpPr>
            <p:cNvPr id="70" name="Grafik 20" descr="Häkchen mit einfarbiger Füllung">
              <a:extLst>
                <a:ext uri="{FF2B5EF4-FFF2-40B4-BE49-F238E27FC236}">
                  <a16:creationId xmlns:a16="http://schemas.microsoft.com/office/drawing/2014/main" id="{28486B15-63D2-A3AC-8E00-2EE68FD7E297}"/>
                </a:ext>
              </a:extLst>
            </p:cNvPr>
            <p:cNvSpPr/>
            <p:nvPr/>
          </p:nvSpPr>
          <p:spPr>
            <a:xfrm>
              <a:off x="10669742" y="4859831"/>
              <a:ext cx="663446" cy="465992"/>
            </a:xfrm>
            <a:custGeom>
              <a:avLst/>
              <a:gdLst>
                <a:gd name="connsiteX0" fmla="*/ 605287 w 663446"/>
                <a:gd name="connsiteY0" fmla="*/ 0 h 465992"/>
                <a:gd name="connsiteX1" fmla="*/ 237663 w 663446"/>
                <a:gd name="connsiteY1" fmla="*/ 347520 h 465992"/>
                <a:gd name="connsiteX2" fmla="*/ 61031 w 663446"/>
                <a:gd name="connsiteY2" fmla="*/ 166580 h 465992"/>
                <a:gd name="connsiteX3" fmla="*/ 0 w 663446"/>
                <a:gd name="connsiteY3" fmla="*/ 224739 h 465992"/>
                <a:gd name="connsiteX4" fmla="*/ 234791 w 663446"/>
                <a:gd name="connsiteY4" fmla="*/ 465992 h 465992"/>
                <a:gd name="connsiteX5" fmla="*/ 296540 w 663446"/>
                <a:gd name="connsiteY5" fmla="*/ 408551 h 465992"/>
                <a:gd name="connsiteX6" fmla="*/ 663446 w 663446"/>
                <a:gd name="connsiteY6" fmla="*/ 60313 h 4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446" h="465992">
                  <a:moveTo>
                    <a:pt x="605287" y="0"/>
                  </a:moveTo>
                  <a:lnTo>
                    <a:pt x="237663" y="347520"/>
                  </a:lnTo>
                  <a:lnTo>
                    <a:pt x="61031" y="166580"/>
                  </a:lnTo>
                  <a:lnTo>
                    <a:pt x="0" y="224739"/>
                  </a:lnTo>
                  <a:lnTo>
                    <a:pt x="234791" y="465992"/>
                  </a:lnTo>
                  <a:lnTo>
                    <a:pt x="296540" y="408551"/>
                  </a:lnTo>
                  <a:lnTo>
                    <a:pt x="663446" y="60313"/>
                  </a:lnTo>
                  <a:close/>
                </a:path>
              </a:pathLst>
            </a:custGeom>
            <a:solidFill>
              <a:srgbClr val="00B050"/>
            </a:solidFill>
            <a:ln w="7144" cap="flat">
              <a:noFill/>
              <a:prstDash val="solid"/>
              <a:miter/>
            </a:ln>
          </p:spPr>
          <p:txBody>
            <a:bodyPr rtlCol="0" anchor="ctr"/>
            <a:lstStyle/>
            <a:p>
              <a:endParaRPr lang="en-US"/>
            </a:p>
          </p:txBody>
        </p:sp>
        <p:sp>
          <p:nvSpPr>
            <p:cNvPr id="71" name="Grafik 22" descr="Schließen mit einfarbiger Füllung">
              <a:extLst>
                <a:ext uri="{FF2B5EF4-FFF2-40B4-BE49-F238E27FC236}">
                  <a16:creationId xmlns:a16="http://schemas.microsoft.com/office/drawing/2014/main" id="{5AE29A7C-2DCD-B7CF-22E3-A4E5FD8818E7}"/>
                </a:ext>
              </a:extLst>
            </p:cNvPr>
            <p:cNvSpPr/>
            <p:nvPr/>
          </p:nvSpPr>
          <p:spPr>
            <a:xfrm>
              <a:off x="8864868" y="3923087"/>
              <a:ext cx="497875" cy="497875"/>
            </a:xfrm>
            <a:custGeom>
              <a:avLst/>
              <a:gdLst>
                <a:gd name="connsiteX0" fmla="*/ 497876 w 497875"/>
                <a:gd name="connsiteY0" fmla="*/ 59773 h 497875"/>
                <a:gd name="connsiteX1" fmla="*/ 438103 w 497875"/>
                <a:gd name="connsiteY1" fmla="*/ 0 h 497875"/>
                <a:gd name="connsiteX2" fmla="*/ 248938 w 497875"/>
                <a:gd name="connsiteY2" fmla="*/ 189165 h 497875"/>
                <a:gd name="connsiteX3" fmla="*/ 59773 w 497875"/>
                <a:gd name="connsiteY3" fmla="*/ 0 h 497875"/>
                <a:gd name="connsiteX4" fmla="*/ 0 w 497875"/>
                <a:gd name="connsiteY4" fmla="*/ 59773 h 497875"/>
                <a:gd name="connsiteX5" fmla="*/ 189165 w 497875"/>
                <a:gd name="connsiteY5" fmla="*/ 248938 h 497875"/>
                <a:gd name="connsiteX6" fmla="*/ 0 w 497875"/>
                <a:gd name="connsiteY6" fmla="*/ 438103 h 497875"/>
                <a:gd name="connsiteX7" fmla="*/ 59773 w 497875"/>
                <a:gd name="connsiteY7" fmla="*/ 497876 h 497875"/>
                <a:gd name="connsiteX8" fmla="*/ 248938 w 497875"/>
                <a:gd name="connsiteY8" fmla="*/ 308711 h 497875"/>
                <a:gd name="connsiteX9" fmla="*/ 438103 w 497875"/>
                <a:gd name="connsiteY9" fmla="*/ 497876 h 497875"/>
                <a:gd name="connsiteX10" fmla="*/ 497876 w 497875"/>
                <a:gd name="connsiteY10" fmla="*/ 438103 h 497875"/>
                <a:gd name="connsiteX11" fmla="*/ 308711 w 497875"/>
                <a:gd name="connsiteY11" fmla="*/ 248938 h 4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875" h="497875">
                  <a:moveTo>
                    <a:pt x="497876" y="59773"/>
                  </a:moveTo>
                  <a:lnTo>
                    <a:pt x="438103" y="0"/>
                  </a:lnTo>
                  <a:lnTo>
                    <a:pt x="248938" y="189165"/>
                  </a:lnTo>
                  <a:lnTo>
                    <a:pt x="59773" y="0"/>
                  </a:lnTo>
                  <a:lnTo>
                    <a:pt x="0" y="59773"/>
                  </a:lnTo>
                  <a:lnTo>
                    <a:pt x="189165" y="248938"/>
                  </a:lnTo>
                  <a:lnTo>
                    <a:pt x="0" y="438103"/>
                  </a:lnTo>
                  <a:lnTo>
                    <a:pt x="59773" y="497876"/>
                  </a:lnTo>
                  <a:lnTo>
                    <a:pt x="248938" y="308711"/>
                  </a:lnTo>
                  <a:lnTo>
                    <a:pt x="438103" y="497876"/>
                  </a:lnTo>
                  <a:lnTo>
                    <a:pt x="497876" y="438103"/>
                  </a:lnTo>
                  <a:lnTo>
                    <a:pt x="308711" y="248938"/>
                  </a:lnTo>
                  <a:close/>
                </a:path>
              </a:pathLst>
            </a:custGeom>
            <a:solidFill>
              <a:srgbClr val="FF0000"/>
            </a:solidFill>
            <a:ln w="6945" cap="flat">
              <a:noFill/>
              <a:prstDash val="solid"/>
              <a:miter/>
            </a:ln>
          </p:spPr>
          <p:txBody>
            <a:bodyPr rtlCol="0" anchor="ctr"/>
            <a:lstStyle/>
            <a:p>
              <a:endParaRPr lang="en-US"/>
            </a:p>
          </p:txBody>
        </p:sp>
        <p:sp>
          <p:nvSpPr>
            <p:cNvPr id="72" name="Rechteck 23">
              <a:extLst>
                <a:ext uri="{FF2B5EF4-FFF2-40B4-BE49-F238E27FC236}">
                  <a16:creationId xmlns:a16="http://schemas.microsoft.com/office/drawing/2014/main" id="{3AC1EEAF-9C5E-1DC9-2ADE-8E22DA500B19}"/>
                </a:ext>
              </a:extLst>
            </p:cNvPr>
            <p:cNvSpPr/>
            <p:nvPr/>
          </p:nvSpPr>
          <p:spPr>
            <a:xfrm>
              <a:off x="8659436" y="4492892"/>
              <a:ext cx="931178" cy="1149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2060"/>
                  </a:solidFill>
                </a:rPr>
                <a:t>?</a:t>
              </a:r>
            </a:p>
          </p:txBody>
        </p:sp>
        <p:sp>
          <p:nvSpPr>
            <p:cNvPr id="73" name="Rechteck 24">
              <a:extLst>
                <a:ext uri="{FF2B5EF4-FFF2-40B4-BE49-F238E27FC236}">
                  <a16:creationId xmlns:a16="http://schemas.microsoft.com/office/drawing/2014/main" id="{02C867B2-2BD7-CB64-209E-C6A90F1BAFF9}"/>
                </a:ext>
              </a:extLst>
            </p:cNvPr>
            <p:cNvSpPr/>
            <p:nvPr/>
          </p:nvSpPr>
          <p:spPr>
            <a:xfrm>
              <a:off x="10358875" y="3545249"/>
              <a:ext cx="931178" cy="1149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2060"/>
                  </a:solidFill>
                </a:rPr>
                <a:t>?</a:t>
              </a:r>
            </a:p>
          </p:txBody>
        </p:sp>
      </p:grpSp>
      <p:sp>
        <p:nvSpPr>
          <p:cNvPr id="74" name="Abgerundetes Rechteck 1">
            <a:extLst>
              <a:ext uri="{FF2B5EF4-FFF2-40B4-BE49-F238E27FC236}">
                <a16:creationId xmlns:a16="http://schemas.microsoft.com/office/drawing/2014/main" id="{F65856A0-229C-1975-7241-2AF80762BC8B}"/>
              </a:ext>
            </a:extLst>
          </p:cNvPr>
          <p:cNvSpPr/>
          <p:nvPr/>
        </p:nvSpPr>
        <p:spPr>
          <a:xfrm>
            <a:off x="6005959"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4</a:t>
            </a:r>
          </a:p>
        </p:txBody>
      </p:sp>
      <p:sp>
        <p:nvSpPr>
          <p:cNvPr id="75" name="Abgerundetes Rechteck 9">
            <a:extLst>
              <a:ext uri="{FF2B5EF4-FFF2-40B4-BE49-F238E27FC236}">
                <a16:creationId xmlns:a16="http://schemas.microsoft.com/office/drawing/2014/main" id="{08C28D22-A144-6CA7-B6AF-CAEF3F48E75F}"/>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76" name="Abgerundetes Rechteck 10">
            <a:extLst>
              <a:ext uri="{FF2B5EF4-FFF2-40B4-BE49-F238E27FC236}">
                <a16:creationId xmlns:a16="http://schemas.microsoft.com/office/drawing/2014/main" id="{8F336949-5364-FC05-7504-1455F2E06549}"/>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77" name="Abgerundetes Rechteck 16">
            <a:extLst>
              <a:ext uri="{FF2B5EF4-FFF2-40B4-BE49-F238E27FC236}">
                <a16:creationId xmlns:a16="http://schemas.microsoft.com/office/drawing/2014/main" id="{11A15814-37A7-485F-B2C3-042E98B6074C}"/>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78" name="Abgerundetes Rechteck 17">
            <a:extLst>
              <a:ext uri="{FF2B5EF4-FFF2-40B4-BE49-F238E27FC236}">
                <a16:creationId xmlns:a16="http://schemas.microsoft.com/office/drawing/2014/main" id="{26E9CE03-45EC-530C-5044-107D16777600}"/>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79" name="Abgerundetes Rechteck 1">
            <a:extLst>
              <a:ext uri="{FF2B5EF4-FFF2-40B4-BE49-F238E27FC236}">
                <a16:creationId xmlns:a16="http://schemas.microsoft.com/office/drawing/2014/main" id="{F4BE7BA0-291C-F2EA-1040-23FB9982C28B}"/>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80" name="Abgerundetes Rechteck 17">
            <a:extLst>
              <a:ext uri="{FF2B5EF4-FFF2-40B4-BE49-F238E27FC236}">
                <a16:creationId xmlns:a16="http://schemas.microsoft.com/office/drawing/2014/main" id="{12FDC6F6-32B5-2D61-8F8F-5F878C8102C4}"/>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28141578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9DE3128-6928-EECC-99CF-DCFBF0C0845C}"/>
              </a:ext>
            </a:extLst>
          </p:cNvPr>
          <p:cNvGraphicFramePr>
            <a:graphicFrameLocks noChangeAspect="1"/>
          </p:cNvGraphicFramePr>
          <p:nvPr>
            <p:custDataLst>
              <p:tags r:id="rId1"/>
            </p:custDataLst>
            <p:extLst>
              <p:ext uri="{D42A27DB-BD31-4B8C-83A1-F6EECF244321}">
                <p14:modId xmlns:p14="http://schemas.microsoft.com/office/powerpoint/2010/main" val="4202046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7" name="Objekt 6" hidden="1">
                        <a:extLst>
                          <a:ext uri="{FF2B5EF4-FFF2-40B4-BE49-F238E27FC236}">
                            <a16:creationId xmlns:a16="http://schemas.microsoft.com/office/drawing/2014/main" id="{E9DE3128-6928-EECC-99CF-DCFBF0C084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a:extLst>
              <a:ext uri="{FF2B5EF4-FFF2-40B4-BE49-F238E27FC236}">
                <a16:creationId xmlns:a16="http://schemas.microsoft.com/office/drawing/2014/main" id="{9C06011D-C7FC-5A68-BC23-EAA87F8722D1}"/>
              </a:ext>
            </a:extLst>
          </p:cNvPr>
          <p:cNvSpPr>
            <a:spLocks noGrp="1"/>
          </p:cNvSpPr>
          <p:nvPr>
            <p:ph idx="1"/>
          </p:nvPr>
        </p:nvSpPr>
        <p:spPr/>
        <p:txBody>
          <a:bodyPr/>
          <a:lstStyle/>
          <a:p>
            <a:pPr marL="457200" indent="-457200">
              <a:buFont typeface="+mj-lt"/>
              <a:buAutoNum type="arabicPeriod"/>
            </a:pPr>
            <a:r>
              <a:rPr lang="en-US" b="1"/>
              <a:t>1890 - 1910</a:t>
            </a:r>
          </a:p>
          <a:p>
            <a:r>
              <a:rPr lang="en-US"/>
              <a:t>Comprehensive income tax in developed countries</a:t>
            </a:r>
          </a:p>
          <a:p>
            <a:r>
              <a:rPr lang="en-US"/>
              <a:t>+ corporate income tax</a:t>
            </a:r>
          </a:p>
          <a:p>
            <a:r>
              <a:rPr lang="en-US"/>
              <a:t>Objective: equity across sources and across income levels</a:t>
            </a:r>
          </a:p>
          <a:p>
            <a:pPr marL="457200" indent="-457200">
              <a:buFont typeface="+mj-lt"/>
              <a:buAutoNum type="arabicPeriod" startAt="2"/>
            </a:pPr>
            <a:r>
              <a:rPr lang="en-US" b="1"/>
              <a:t>1910 – 1980</a:t>
            </a:r>
          </a:p>
          <a:p>
            <a:r>
              <a:rPr lang="en-US"/>
              <a:t>Steeply progressive inheritance taxes</a:t>
            </a:r>
          </a:p>
          <a:p>
            <a:r>
              <a:rPr lang="en-US"/>
              <a:t>Challenges for capital gain taxes</a:t>
            </a:r>
          </a:p>
          <a:p>
            <a:r>
              <a:rPr lang="en-US"/>
              <a:t>Objective: decrease inter-generational wealth disparities</a:t>
            </a:r>
          </a:p>
          <a:p>
            <a:pPr marL="457200" indent="-457200">
              <a:buFont typeface="+mj-lt"/>
              <a:buAutoNum type="arabicPeriod" startAt="3"/>
            </a:pPr>
            <a:r>
              <a:rPr lang="en-US" b="1"/>
              <a:t>1980 - today</a:t>
            </a:r>
          </a:p>
          <a:p>
            <a:r>
              <a:rPr lang="en-US"/>
              <a:t>Reagan &amp; Thatcher </a:t>
            </a:r>
            <a:r>
              <a:rPr lang="en-US">
                <a:sym typeface="Wingdings" panose="05000000000000000000" pitchFamily="2" charset="2"/>
              </a:rPr>
              <a:t> declining tax progressivity</a:t>
            </a:r>
          </a:p>
          <a:p>
            <a:r>
              <a:rPr lang="en-US">
                <a:sym typeface="Wingdings" panose="05000000000000000000" pitchFamily="2" charset="2"/>
              </a:rPr>
              <a:t>More regressivity in Europe than US</a:t>
            </a:r>
          </a:p>
        </p:txBody>
      </p:sp>
      <p:sp>
        <p:nvSpPr>
          <p:cNvPr id="3" name="Foliennummernplatzhalter 2">
            <a:extLst>
              <a:ext uri="{FF2B5EF4-FFF2-40B4-BE49-F238E27FC236}">
                <a16:creationId xmlns:a16="http://schemas.microsoft.com/office/drawing/2014/main" id="{4B759480-7249-C13E-7711-A177E92041F6}"/>
              </a:ext>
            </a:extLst>
          </p:cNvPr>
          <p:cNvSpPr>
            <a:spLocks noGrp="1"/>
          </p:cNvSpPr>
          <p:nvPr>
            <p:ph type="sldNum" sz="quarter" idx="12"/>
          </p:nvPr>
        </p:nvSpPr>
        <p:spPr/>
        <p:txBody>
          <a:bodyPr/>
          <a:lstStyle/>
          <a:p>
            <a:fld id="{BE3DC40E-DBBE-4E2D-9EEC-FBF0DA0E9179}" type="slidenum">
              <a:rPr lang="en-US" smtClean="0"/>
              <a:pPr/>
              <a:t>38</a:t>
            </a:fld>
            <a:endParaRPr lang="en-US"/>
          </a:p>
        </p:txBody>
      </p:sp>
      <p:sp>
        <p:nvSpPr>
          <p:cNvPr id="4" name="Titel 3">
            <a:extLst>
              <a:ext uri="{FF2B5EF4-FFF2-40B4-BE49-F238E27FC236}">
                <a16:creationId xmlns:a16="http://schemas.microsoft.com/office/drawing/2014/main" id="{CD20BB07-4CB7-4110-1C29-F9CD9D6DA9F1}"/>
              </a:ext>
            </a:extLst>
          </p:cNvPr>
          <p:cNvSpPr>
            <a:spLocks noGrp="1"/>
          </p:cNvSpPr>
          <p:nvPr>
            <p:ph type="title"/>
          </p:nvPr>
        </p:nvSpPr>
        <p:spPr/>
        <p:txBody>
          <a:bodyPr vert="horz"/>
          <a:lstStyle/>
          <a:p>
            <a:r>
              <a:rPr lang="en-US"/>
              <a:t>A Brief History of Taxes</a:t>
            </a:r>
          </a:p>
        </p:txBody>
      </p:sp>
      <p:sp>
        <p:nvSpPr>
          <p:cNvPr id="5" name="Rechteck 4">
            <a:extLst>
              <a:ext uri="{FF2B5EF4-FFF2-40B4-BE49-F238E27FC236}">
                <a16:creationId xmlns:a16="http://schemas.microsoft.com/office/drawing/2014/main" id="{D0CBFA39-1B4A-150B-7833-147F1D213524}"/>
              </a:ext>
            </a:extLst>
          </p:cNvPr>
          <p:cNvSpPr/>
          <p:nvPr/>
        </p:nvSpPr>
        <p:spPr>
          <a:xfrm>
            <a:off x="7298422" y="41900"/>
            <a:ext cx="1728132" cy="12499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Anm</a:t>
            </a:r>
            <a:r>
              <a:rPr lang="en-US"/>
              <a:t>.: Ch.5.1-5.2</a:t>
            </a:r>
          </a:p>
        </p:txBody>
      </p:sp>
      <p:pic>
        <p:nvPicPr>
          <p:cNvPr id="14" name="Grafik 13" descr="Ein Bild, das Menschliches Gesicht, Person, Lächeln, Kleidung enthält.&#10;&#10;Automatisch generierte Beschreibung">
            <a:extLst>
              <a:ext uri="{FF2B5EF4-FFF2-40B4-BE49-F238E27FC236}">
                <a16:creationId xmlns:a16="http://schemas.microsoft.com/office/drawing/2014/main" id="{A04E04A8-D311-3720-1AD5-5A97FBED8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8652" y="1435793"/>
            <a:ext cx="1914525" cy="2390775"/>
          </a:xfrm>
          <a:prstGeom prst="rect">
            <a:avLst/>
          </a:prstGeom>
        </p:spPr>
      </p:pic>
      <p:pic>
        <p:nvPicPr>
          <p:cNvPr id="16" name="Grafik 15" descr="Ein Bild, das Menschliches Gesicht, Person, Kleidung, Lächeln enthält.&#10;&#10;Automatisch generierte Beschreibung">
            <a:extLst>
              <a:ext uri="{FF2B5EF4-FFF2-40B4-BE49-F238E27FC236}">
                <a16:creationId xmlns:a16="http://schemas.microsoft.com/office/drawing/2014/main" id="{ADF89A43-ACEA-63EC-4A42-A763886E72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9043"/>
          <a:stretch/>
        </p:blipFill>
        <p:spPr>
          <a:xfrm>
            <a:off x="9568651" y="3970475"/>
            <a:ext cx="1914525" cy="2348417"/>
          </a:xfrm>
          <a:prstGeom prst="rect">
            <a:avLst/>
          </a:prstGeom>
        </p:spPr>
      </p:pic>
      <p:cxnSp>
        <p:nvCxnSpPr>
          <p:cNvPr id="6" name="Gerade Verbindung 4">
            <a:extLst>
              <a:ext uri="{FF2B5EF4-FFF2-40B4-BE49-F238E27FC236}">
                <a16:creationId xmlns:a16="http://schemas.microsoft.com/office/drawing/2014/main" id="{F073A759-A6A1-1073-CFD3-81A6A75CD1B2}"/>
              </a:ext>
            </a:extLst>
          </p:cNvPr>
          <p:cNvCxnSpPr>
            <a:cxnSpLocks/>
          </p:cNvCxnSpPr>
          <p:nvPr/>
        </p:nvCxnSpPr>
        <p:spPr>
          <a:xfrm>
            <a:off x="465667" y="1667568"/>
            <a:ext cx="0" cy="4453832"/>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518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 calcmode="lin" valueType="num">
                                      <p:cBhvr additive="base">
                                        <p:cTn id="4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 calcmode="lin" valueType="num">
                                      <p:cBhvr additive="base">
                                        <p:cTn id="5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9DE3128-6928-EECC-99CF-DCFBF0C084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6" progId="TCLayout.ActiveDocument.1">
                  <p:embed/>
                </p:oleObj>
              </mc:Choice>
              <mc:Fallback>
                <p:oleObj name="think-cell Folie" r:id="rId4" imgW="395" imgH="396" progId="TCLayout.ActiveDocument.1">
                  <p:embed/>
                  <p:pic>
                    <p:nvPicPr>
                      <p:cNvPr id="7" name="Objekt 6" hidden="1">
                        <a:extLst>
                          <a:ext uri="{FF2B5EF4-FFF2-40B4-BE49-F238E27FC236}">
                            <a16:creationId xmlns:a16="http://schemas.microsoft.com/office/drawing/2014/main" id="{E9DE3128-6928-EECC-99CF-DCFBF0C084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liennummernplatzhalter 2">
            <a:extLst>
              <a:ext uri="{FF2B5EF4-FFF2-40B4-BE49-F238E27FC236}">
                <a16:creationId xmlns:a16="http://schemas.microsoft.com/office/drawing/2014/main" id="{4B759480-7249-C13E-7711-A177E92041F6}"/>
              </a:ext>
            </a:extLst>
          </p:cNvPr>
          <p:cNvSpPr>
            <a:spLocks noGrp="1"/>
          </p:cNvSpPr>
          <p:nvPr>
            <p:ph type="sldNum" sz="quarter" idx="12"/>
          </p:nvPr>
        </p:nvSpPr>
        <p:spPr/>
        <p:txBody>
          <a:bodyPr/>
          <a:lstStyle/>
          <a:p>
            <a:fld id="{BE3DC40E-DBBE-4E2D-9EEC-FBF0DA0E9179}" type="slidenum">
              <a:rPr lang="en-US" smtClean="0"/>
              <a:pPr/>
              <a:t>39</a:t>
            </a:fld>
            <a:endParaRPr lang="en-US"/>
          </a:p>
        </p:txBody>
      </p:sp>
      <p:sp>
        <p:nvSpPr>
          <p:cNvPr id="4" name="Titel 3">
            <a:extLst>
              <a:ext uri="{FF2B5EF4-FFF2-40B4-BE49-F238E27FC236}">
                <a16:creationId xmlns:a16="http://schemas.microsoft.com/office/drawing/2014/main" id="{CD20BB07-4CB7-4110-1C29-F9CD9D6DA9F1}"/>
              </a:ext>
            </a:extLst>
          </p:cNvPr>
          <p:cNvSpPr>
            <a:spLocks noGrp="1"/>
          </p:cNvSpPr>
          <p:nvPr>
            <p:ph type="title"/>
          </p:nvPr>
        </p:nvSpPr>
        <p:spPr/>
        <p:txBody>
          <a:bodyPr vert="horz"/>
          <a:lstStyle/>
          <a:p>
            <a:r>
              <a:rPr lang="en-US"/>
              <a:t>A Brief History of Taxes</a:t>
            </a:r>
          </a:p>
        </p:txBody>
      </p:sp>
      <p:pic>
        <p:nvPicPr>
          <p:cNvPr id="14" name="Grafik 13" descr="Ein Bild, das Menschliches Gesicht, Person, Lächeln, Kleidung enthält.&#10;&#10;Automatisch generierte Beschreibung">
            <a:extLst>
              <a:ext uri="{FF2B5EF4-FFF2-40B4-BE49-F238E27FC236}">
                <a16:creationId xmlns:a16="http://schemas.microsoft.com/office/drawing/2014/main" id="{A04E04A8-D311-3720-1AD5-5A97FBED8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8652" y="1435793"/>
            <a:ext cx="1914525" cy="2390775"/>
          </a:xfrm>
          <a:prstGeom prst="rect">
            <a:avLst/>
          </a:prstGeom>
        </p:spPr>
      </p:pic>
      <p:pic>
        <p:nvPicPr>
          <p:cNvPr id="16" name="Grafik 15" descr="Ein Bild, das Menschliches Gesicht, Person, Kleidung, Lächeln enthält.&#10;&#10;Automatisch generierte Beschreibung">
            <a:extLst>
              <a:ext uri="{FF2B5EF4-FFF2-40B4-BE49-F238E27FC236}">
                <a16:creationId xmlns:a16="http://schemas.microsoft.com/office/drawing/2014/main" id="{ADF89A43-ACEA-63EC-4A42-A763886E72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9043"/>
          <a:stretch/>
        </p:blipFill>
        <p:spPr>
          <a:xfrm>
            <a:off x="9568651" y="3970475"/>
            <a:ext cx="1914525" cy="2348417"/>
          </a:xfrm>
          <a:prstGeom prst="rect">
            <a:avLst/>
          </a:prstGeom>
        </p:spPr>
      </p:pic>
      <p:cxnSp>
        <p:nvCxnSpPr>
          <p:cNvPr id="6" name="Gerade Verbindung 4">
            <a:extLst>
              <a:ext uri="{FF2B5EF4-FFF2-40B4-BE49-F238E27FC236}">
                <a16:creationId xmlns:a16="http://schemas.microsoft.com/office/drawing/2014/main" id="{F073A759-A6A1-1073-CFD3-81A6A75CD1B2}"/>
              </a:ext>
            </a:extLst>
          </p:cNvPr>
          <p:cNvCxnSpPr>
            <a:cxnSpLocks/>
          </p:cNvCxnSpPr>
          <p:nvPr/>
        </p:nvCxnSpPr>
        <p:spPr>
          <a:xfrm>
            <a:off x="465667" y="1481073"/>
            <a:ext cx="0" cy="4453832"/>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8" name="Gerade Verbindung 4">
            <a:extLst>
              <a:ext uri="{FF2B5EF4-FFF2-40B4-BE49-F238E27FC236}">
                <a16:creationId xmlns:a16="http://schemas.microsoft.com/office/drawing/2014/main" id="{7EAEAD25-6773-E909-58E0-6F1723E0E147}"/>
              </a:ext>
            </a:extLst>
          </p:cNvPr>
          <p:cNvCxnSpPr>
            <a:cxnSpLocks/>
          </p:cNvCxnSpPr>
          <p:nvPr/>
        </p:nvCxnSpPr>
        <p:spPr>
          <a:xfrm flipH="1">
            <a:off x="465667" y="1818046"/>
            <a:ext cx="4572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7" name="Gerade Verbindung 4">
            <a:extLst>
              <a:ext uri="{FF2B5EF4-FFF2-40B4-BE49-F238E27FC236}">
                <a16:creationId xmlns:a16="http://schemas.microsoft.com/office/drawing/2014/main" id="{FEAF0A36-0342-D30E-CFA7-2F3172B41FD6}"/>
              </a:ext>
            </a:extLst>
          </p:cNvPr>
          <p:cNvCxnSpPr>
            <a:cxnSpLocks/>
          </p:cNvCxnSpPr>
          <p:nvPr/>
        </p:nvCxnSpPr>
        <p:spPr>
          <a:xfrm flipH="1">
            <a:off x="465667" y="3524298"/>
            <a:ext cx="4572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8" name="Gerade Verbindung 4">
            <a:extLst>
              <a:ext uri="{FF2B5EF4-FFF2-40B4-BE49-F238E27FC236}">
                <a16:creationId xmlns:a16="http://schemas.microsoft.com/office/drawing/2014/main" id="{DCFC7850-8286-E96E-A5D5-5024B5CFE9EA}"/>
              </a:ext>
            </a:extLst>
          </p:cNvPr>
          <p:cNvCxnSpPr>
            <a:cxnSpLocks/>
          </p:cNvCxnSpPr>
          <p:nvPr/>
        </p:nvCxnSpPr>
        <p:spPr>
          <a:xfrm flipH="1">
            <a:off x="465667" y="5239976"/>
            <a:ext cx="457200"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0D00C9-C94B-CF95-F4D4-AD933E253226}"/>
              </a:ext>
            </a:extLst>
          </p:cNvPr>
          <p:cNvSpPr txBox="1"/>
          <p:nvPr/>
        </p:nvSpPr>
        <p:spPr>
          <a:xfrm>
            <a:off x="1002745" y="1617991"/>
            <a:ext cx="3246066" cy="400110"/>
          </a:xfrm>
          <a:prstGeom prst="rect">
            <a:avLst/>
          </a:prstGeom>
          <a:noFill/>
        </p:spPr>
        <p:txBody>
          <a:bodyPr wrap="square">
            <a:spAutoFit/>
          </a:bodyPr>
          <a:lstStyle/>
          <a:p>
            <a:r>
              <a:rPr lang="en-US" sz="2000" b="1"/>
              <a:t>1890 - 1910</a:t>
            </a:r>
          </a:p>
        </p:txBody>
      </p:sp>
      <p:sp>
        <p:nvSpPr>
          <p:cNvPr id="21" name="TextBox 20">
            <a:extLst>
              <a:ext uri="{FF2B5EF4-FFF2-40B4-BE49-F238E27FC236}">
                <a16:creationId xmlns:a16="http://schemas.microsoft.com/office/drawing/2014/main" id="{F4974B0D-D285-40B8-2F83-83DB6DFD081C}"/>
              </a:ext>
            </a:extLst>
          </p:cNvPr>
          <p:cNvSpPr txBox="1"/>
          <p:nvPr/>
        </p:nvSpPr>
        <p:spPr>
          <a:xfrm>
            <a:off x="1002745" y="1945292"/>
            <a:ext cx="7939358" cy="1220847"/>
          </a:xfrm>
          <a:prstGeom prst="rect">
            <a:avLst/>
          </a:prstGeom>
          <a:noFill/>
        </p:spPr>
        <p:txBody>
          <a:bodyPr wrap="square">
            <a:spAutoFit/>
          </a:bodyPr>
          <a:lstStyle/>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000" b="0" i="0" u="none" strike="noStrike" kern="1200" cap="none" spc="0" normalizeH="0" baseline="0" noProof="0">
                <a:ln>
                  <a:noFill/>
                </a:ln>
                <a:solidFill>
                  <a:srgbClr val="000000"/>
                </a:solidFill>
                <a:effectLst/>
                <a:uLnTx/>
                <a:uFillTx/>
                <a:latin typeface="Verdana"/>
                <a:ea typeface="+mn-ea"/>
                <a:cs typeface="+mn-cs"/>
              </a:rPr>
              <a:t>Comprehensive income tax in developed countries</a:t>
            </a:r>
          </a:p>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000" b="0" i="0" u="none" strike="noStrike" kern="1200" cap="none" spc="0" normalizeH="0" baseline="0" noProof="0">
                <a:ln>
                  <a:noFill/>
                </a:ln>
                <a:solidFill>
                  <a:srgbClr val="000000"/>
                </a:solidFill>
                <a:effectLst/>
                <a:uLnTx/>
                <a:uFillTx/>
                <a:latin typeface="Verdana"/>
                <a:ea typeface="+mn-ea"/>
                <a:cs typeface="+mn-cs"/>
              </a:rPr>
              <a:t>+ corporate income tax</a:t>
            </a:r>
          </a:p>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000" b="0" i="0" u="none" strike="noStrike" kern="1200" cap="none" spc="0" normalizeH="0" baseline="0" noProof="0">
                <a:ln>
                  <a:noFill/>
                </a:ln>
                <a:solidFill>
                  <a:srgbClr val="000000"/>
                </a:solidFill>
                <a:effectLst/>
                <a:uLnTx/>
                <a:uFillTx/>
                <a:latin typeface="Verdana"/>
                <a:ea typeface="+mn-ea"/>
                <a:cs typeface="+mn-cs"/>
              </a:rPr>
              <a:t>Objective: equity across sources and across income levels</a:t>
            </a:r>
          </a:p>
        </p:txBody>
      </p:sp>
      <p:sp>
        <p:nvSpPr>
          <p:cNvPr id="22" name="TextBox 21">
            <a:extLst>
              <a:ext uri="{FF2B5EF4-FFF2-40B4-BE49-F238E27FC236}">
                <a16:creationId xmlns:a16="http://schemas.microsoft.com/office/drawing/2014/main" id="{5B222B97-A6ED-DC08-5116-65B28A8E19EA}"/>
              </a:ext>
            </a:extLst>
          </p:cNvPr>
          <p:cNvSpPr txBox="1"/>
          <p:nvPr/>
        </p:nvSpPr>
        <p:spPr>
          <a:xfrm>
            <a:off x="1002745" y="3358553"/>
            <a:ext cx="3246066" cy="400110"/>
          </a:xfrm>
          <a:prstGeom prst="rect">
            <a:avLst/>
          </a:prstGeom>
          <a:noFill/>
        </p:spPr>
        <p:txBody>
          <a:bodyPr wrap="square">
            <a:spAutoFit/>
          </a:bodyPr>
          <a:lstStyle/>
          <a:p>
            <a:r>
              <a:rPr lang="en-US" sz="2000" b="1"/>
              <a:t>1910 - 1980</a:t>
            </a:r>
          </a:p>
        </p:txBody>
      </p:sp>
      <p:sp>
        <p:nvSpPr>
          <p:cNvPr id="23" name="TextBox 22">
            <a:extLst>
              <a:ext uri="{FF2B5EF4-FFF2-40B4-BE49-F238E27FC236}">
                <a16:creationId xmlns:a16="http://schemas.microsoft.com/office/drawing/2014/main" id="{6F0792E3-815D-8474-FECF-6D342C355E1A}"/>
              </a:ext>
            </a:extLst>
          </p:cNvPr>
          <p:cNvSpPr txBox="1"/>
          <p:nvPr/>
        </p:nvSpPr>
        <p:spPr>
          <a:xfrm>
            <a:off x="1002744" y="3685854"/>
            <a:ext cx="8184891" cy="1282210"/>
          </a:xfrm>
          <a:prstGeom prst="rect">
            <a:avLst/>
          </a:prstGeom>
          <a:noFill/>
        </p:spPr>
        <p:txBody>
          <a:bodyPr wrap="square">
            <a:spAutoFit/>
          </a:bodyPr>
          <a:lstStyle/>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133" b="0" i="0" u="none" strike="noStrike" kern="1200" cap="none" spc="0" normalizeH="0" baseline="0" noProof="0">
                <a:ln>
                  <a:noFill/>
                </a:ln>
                <a:solidFill>
                  <a:srgbClr val="000000"/>
                </a:solidFill>
                <a:effectLst/>
                <a:uLnTx/>
                <a:uFillTx/>
                <a:latin typeface="Verdana"/>
                <a:ea typeface="+mn-ea"/>
                <a:cs typeface="+mn-cs"/>
              </a:rPr>
              <a:t>Steeply </a:t>
            </a:r>
            <a:r>
              <a:rPr kumimoji="0" lang="en-US" sz="2000" b="0" i="0" u="none" strike="noStrike" kern="1200" cap="none" spc="0" normalizeH="0" baseline="0" noProof="0">
                <a:ln>
                  <a:noFill/>
                </a:ln>
                <a:solidFill>
                  <a:srgbClr val="000000"/>
                </a:solidFill>
                <a:effectLst/>
                <a:uLnTx/>
                <a:uFillTx/>
                <a:latin typeface="Verdana"/>
                <a:ea typeface="+mn-ea"/>
                <a:cs typeface="+mn-cs"/>
              </a:rPr>
              <a:t>progressive</a:t>
            </a:r>
            <a:r>
              <a:rPr kumimoji="0" lang="en-US" sz="2133" b="0" i="0" u="none" strike="noStrike" kern="1200" cap="none" spc="0" normalizeH="0" baseline="0" noProof="0">
                <a:ln>
                  <a:noFill/>
                </a:ln>
                <a:solidFill>
                  <a:srgbClr val="000000"/>
                </a:solidFill>
                <a:effectLst/>
                <a:uLnTx/>
                <a:uFillTx/>
                <a:latin typeface="Verdana"/>
                <a:ea typeface="+mn-ea"/>
                <a:cs typeface="+mn-cs"/>
              </a:rPr>
              <a:t> inheritance taxes</a:t>
            </a:r>
          </a:p>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133" b="0" i="0" u="none" strike="noStrike" kern="1200" cap="none" spc="0" normalizeH="0" baseline="0" noProof="0">
                <a:ln>
                  <a:noFill/>
                </a:ln>
                <a:solidFill>
                  <a:srgbClr val="000000"/>
                </a:solidFill>
                <a:effectLst/>
                <a:uLnTx/>
                <a:uFillTx/>
                <a:latin typeface="Verdana"/>
                <a:ea typeface="+mn-ea"/>
                <a:cs typeface="+mn-cs"/>
              </a:rPr>
              <a:t>Challenges for capital gain taxes</a:t>
            </a:r>
          </a:p>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133" b="0" i="0" u="none" strike="noStrike" kern="1200" cap="none" spc="0" normalizeH="0" baseline="0" noProof="0">
                <a:ln>
                  <a:noFill/>
                </a:ln>
                <a:solidFill>
                  <a:srgbClr val="000000"/>
                </a:solidFill>
                <a:effectLst/>
                <a:uLnTx/>
                <a:uFillTx/>
                <a:latin typeface="Verdana"/>
                <a:ea typeface="+mn-ea"/>
                <a:cs typeface="+mn-cs"/>
              </a:rPr>
              <a:t>Objective: decrease inter-generational wealth disparities</a:t>
            </a:r>
          </a:p>
        </p:txBody>
      </p:sp>
      <p:sp>
        <p:nvSpPr>
          <p:cNvPr id="24" name="TextBox 23">
            <a:extLst>
              <a:ext uri="{FF2B5EF4-FFF2-40B4-BE49-F238E27FC236}">
                <a16:creationId xmlns:a16="http://schemas.microsoft.com/office/drawing/2014/main" id="{182C0F63-B0E5-F465-443F-023EAB732580}"/>
              </a:ext>
            </a:extLst>
          </p:cNvPr>
          <p:cNvSpPr txBox="1"/>
          <p:nvPr/>
        </p:nvSpPr>
        <p:spPr>
          <a:xfrm>
            <a:off x="1002745" y="5056224"/>
            <a:ext cx="3246066" cy="400110"/>
          </a:xfrm>
          <a:prstGeom prst="rect">
            <a:avLst/>
          </a:prstGeom>
          <a:noFill/>
        </p:spPr>
        <p:txBody>
          <a:bodyPr wrap="square">
            <a:spAutoFit/>
          </a:bodyPr>
          <a:lstStyle/>
          <a:p>
            <a:r>
              <a:rPr lang="en-US" sz="2000" b="1"/>
              <a:t>1980 - Today</a:t>
            </a:r>
          </a:p>
        </p:txBody>
      </p:sp>
      <p:sp>
        <p:nvSpPr>
          <p:cNvPr id="25" name="TextBox 24">
            <a:extLst>
              <a:ext uri="{FF2B5EF4-FFF2-40B4-BE49-F238E27FC236}">
                <a16:creationId xmlns:a16="http://schemas.microsoft.com/office/drawing/2014/main" id="{759742A2-B3FF-15A8-623F-E505E2A4E873}"/>
              </a:ext>
            </a:extLst>
          </p:cNvPr>
          <p:cNvSpPr txBox="1"/>
          <p:nvPr/>
        </p:nvSpPr>
        <p:spPr>
          <a:xfrm>
            <a:off x="1002745" y="5383525"/>
            <a:ext cx="7939358" cy="851387"/>
          </a:xfrm>
          <a:prstGeom prst="rect">
            <a:avLst/>
          </a:prstGeom>
          <a:noFill/>
        </p:spPr>
        <p:txBody>
          <a:bodyPr wrap="square">
            <a:spAutoFit/>
          </a:bodyPr>
          <a:lstStyle/>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133" b="0" i="0" u="none" strike="noStrike" kern="1200" cap="none" spc="0" normalizeH="0" baseline="0" noProof="0">
                <a:ln>
                  <a:noFill/>
                </a:ln>
                <a:solidFill>
                  <a:srgbClr val="000000"/>
                </a:solidFill>
                <a:effectLst/>
                <a:uLnTx/>
                <a:uFillTx/>
                <a:latin typeface="Verdana"/>
                <a:ea typeface="+mn-ea"/>
                <a:cs typeface="+mn-cs"/>
              </a:rPr>
              <a:t>Reagan &amp; Thatcher </a:t>
            </a:r>
            <a:r>
              <a:rPr kumimoji="0" lang="en-US" sz="2133" b="0" i="0" u="none"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 declining tax progressivity</a:t>
            </a:r>
          </a:p>
          <a:p>
            <a:pPr marL="241294" marR="0" lvl="0" indent="-241294" algn="l" defTabSz="1219044" rtl="0" eaLnBrk="1" fontAlgn="auto" latinLnBrk="0" hangingPunct="1">
              <a:lnSpc>
                <a:spcPct val="100000"/>
              </a:lnSpc>
              <a:spcBef>
                <a:spcPts val="0"/>
              </a:spcBef>
              <a:spcAft>
                <a:spcPts val="800"/>
              </a:spcAft>
              <a:buClr>
                <a:srgbClr val="0096D3"/>
              </a:buClr>
              <a:buSzTx/>
              <a:buFont typeface="Wingdings" charset="2"/>
              <a:buChar char="§"/>
              <a:tabLst/>
              <a:defRPr/>
            </a:pPr>
            <a:r>
              <a:rPr kumimoji="0" lang="en-US" sz="2133" b="0" i="0" u="none"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More regressivity in Europe than US</a:t>
            </a:r>
          </a:p>
        </p:txBody>
      </p:sp>
      <p:sp>
        <p:nvSpPr>
          <p:cNvPr id="28" name="Isosceles Triangle 27">
            <a:extLst>
              <a:ext uri="{FF2B5EF4-FFF2-40B4-BE49-F238E27FC236}">
                <a16:creationId xmlns:a16="http://schemas.microsoft.com/office/drawing/2014/main" id="{5D1212B0-4620-EFE6-0D0D-222DD4B5052F}"/>
              </a:ext>
            </a:extLst>
          </p:cNvPr>
          <p:cNvSpPr>
            <a:spLocks noChangeAspect="1"/>
          </p:cNvSpPr>
          <p:nvPr/>
        </p:nvSpPr>
        <p:spPr>
          <a:xfrm rot="10800000">
            <a:off x="362108" y="1436950"/>
            <a:ext cx="215584" cy="21261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9" name="Isosceles Triangle 28">
            <a:extLst>
              <a:ext uri="{FF2B5EF4-FFF2-40B4-BE49-F238E27FC236}">
                <a16:creationId xmlns:a16="http://schemas.microsoft.com/office/drawing/2014/main" id="{25FAC49C-A5E4-B041-6C22-FA9402B00ABD}"/>
              </a:ext>
            </a:extLst>
          </p:cNvPr>
          <p:cNvSpPr>
            <a:spLocks noChangeAspect="1"/>
          </p:cNvSpPr>
          <p:nvPr/>
        </p:nvSpPr>
        <p:spPr>
          <a:xfrm rot="10800000">
            <a:off x="357875" y="5856760"/>
            <a:ext cx="215584" cy="21261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36" name="Abgerundetes Rechteck 1">
            <a:extLst>
              <a:ext uri="{FF2B5EF4-FFF2-40B4-BE49-F238E27FC236}">
                <a16:creationId xmlns:a16="http://schemas.microsoft.com/office/drawing/2014/main" id="{080ED368-264D-57AC-F358-8CF803268935}"/>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37" name="Abgerundetes Rechteck 9">
            <a:extLst>
              <a:ext uri="{FF2B5EF4-FFF2-40B4-BE49-F238E27FC236}">
                <a16:creationId xmlns:a16="http://schemas.microsoft.com/office/drawing/2014/main" id="{44BBBBAB-6AC0-7ABE-70CB-F55786D26D24}"/>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38" name="Abgerundetes Rechteck 10">
            <a:extLst>
              <a:ext uri="{FF2B5EF4-FFF2-40B4-BE49-F238E27FC236}">
                <a16:creationId xmlns:a16="http://schemas.microsoft.com/office/drawing/2014/main" id="{27ECD10E-205D-C22B-633B-AE3DA309DC79}"/>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39" name="Abgerundetes Rechteck 16">
            <a:extLst>
              <a:ext uri="{FF2B5EF4-FFF2-40B4-BE49-F238E27FC236}">
                <a16:creationId xmlns:a16="http://schemas.microsoft.com/office/drawing/2014/main" id="{15FCF69A-CE81-FD9B-D554-FF0CCD64522B}"/>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40" name="Abgerundetes Rechteck 17">
            <a:extLst>
              <a:ext uri="{FF2B5EF4-FFF2-40B4-BE49-F238E27FC236}">
                <a16:creationId xmlns:a16="http://schemas.microsoft.com/office/drawing/2014/main" id="{30B1ADFE-8702-B05C-7B2F-2E5BFABF141D}"/>
              </a:ext>
            </a:extLst>
          </p:cNvPr>
          <p:cNvSpPr/>
          <p:nvPr/>
        </p:nvSpPr>
        <p:spPr>
          <a:xfrm>
            <a:off x="6222838"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5</a:t>
            </a:r>
          </a:p>
        </p:txBody>
      </p:sp>
      <p:sp>
        <p:nvSpPr>
          <p:cNvPr id="41" name="Abgerundetes Rechteck 1">
            <a:extLst>
              <a:ext uri="{FF2B5EF4-FFF2-40B4-BE49-F238E27FC236}">
                <a16:creationId xmlns:a16="http://schemas.microsoft.com/office/drawing/2014/main" id="{72BEA6D5-6A0E-4410-C73B-ACCAA9B59870}"/>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42" name="Abgerundetes Rechteck 17">
            <a:extLst>
              <a:ext uri="{FF2B5EF4-FFF2-40B4-BE49-F238E27FC236}">
                <a16:creationId xmlns:a16="http://schemas.microsoft.com/office/drawing/2014/main" id="{4D03ED12-BC32-EE18-AF93-6B44F14E3544}"/>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3496161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Methodology of Sentiment Analysis</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All the Sentiments…</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Verdana"/>
                <a:ea typeface="+mn-ea"/>
                <a:cs typeface="+mn-cs"/>
              </a:rPr>
              <a:t>Sentiment </a:t>
            </a:r>
            <a:r>
              <a:rPr lang="en-US" sz="2000" b="1">
                <a:solidFill>
                  <a:srgbClr val="FFFFFF"/>
                </a:solidFill>
                <a:latin typeface="Verdana"/>
              </a:rPr>
              <a:t>is measured across 3 Dimensions</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2" y="228600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Tone</a:t>
            </a: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4376874" y="228335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Constraining Language</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1" y="2936686"/>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Simple approach to sentiment with a financial twist</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4376874" y="2931387"/>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AU" sz="1400" b="1" i="0" u="none" strike="noStrike" kern="1200" cap="none" spc="0" normalizeH="0" baseline="0" noProof="0">
                <a:ln>
                  <a:noFill/>
                </a:ln>
                <a:solidFill>
                  <a:srgbClr val="002350"/>
                </a:solidFill>
                <a:effectLst/>
                <a:uLnTx/>
                <a:uFillTx/>
                <a:latin typeface="Verdana"/>
                <a:ea typeface="+mn-ea"/>
                <a:cs typeface="+mn-cs"/>
              </a:rPr>
              <a:t>Sentiments are </a:t>
            </a:r>
            <a:r>
              <a:rPr lang="en-AU" sz="1400" b="1">
                <a:solidFill>
                  <a:srgbClr val="002350"/>
                </a:solidFill>
                <a:latin typeface="Verdana"/>
              </a:rPr>
              <a:t>reoriented in their goal “function”</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10" name="Gerade Verbindung 9">
            <a:extLst>
              <a:ext uri="{FF2B5EF4-FFF2-40B4-BE49-F238E27FC236}">
                <a16:creationId xmlns:a16="http://schemas.microsoft.com/office/drawing/2014/main" id="{3F5F4ADD-DE6E-BB22-0F51-09B2110DA4E9}"/>
              </a:ext>
            </a:extLst>
          </p:cNvPr>
          <p:cNvCxnSpPr>
            <a:cxnSpLocks/>
          </p:cNvCxnSpPr>
          <p:nvPr/>
        </p:nvCxnSpPr>
        <p:spPr>
          <a:xfrm>
            <a:off x="747704" y="3659447"/>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1847553"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a:cxnSpLocks/>
          </p:cNvCxnSpPr>
          <p:nvPr/>
        </p:nvCxnSpPr>
        <p:spPr>
          <a:xfrm>
            <a:off x="4499302" y="365944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Dreieck 12">
            <a:extLst>
              <a:ext uri="{FF2B5EF4-FFF2-40B4-BE49-F238E27FC236}">
                <a16:creationId xmlns:a16="http://schemas.microsoft.com/office/drawing/2014/main" id="{3569EBF4-1821-67D4-3447-44B7F58CCF87}"/>
              </a:ext>
            </a:extLst>
          </p:cNvPr>
          <p:cNvSpPr/>
          <p:nvPr/>
        </p:nvSpPr>
        <p:spPr>
          <a:xfrm rot="10800000">
            <a:off x="5618934" y="3672060"/>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16" name="Oval 15">
            <a:extLst>
              <a:ext uri="{FF2B5EF4-FFF2-40B4-BE49-F238E27FC236}">
                <a16:creationId xmlns:a16="http://schemas.microsoft.com/office/drawing/2014/main" id="{DE7996C6-E8F7-20FF-82AF-B3D69BCC6B67}"/>
              </a:ext>
            </a:extLst>
          </p:cNvPr>
          <p:cNvSpPr/>
          <p:nvPr/>
        </p:nvSpPr>
        <p:spPr>
          <a:xfrm>
            <a:off x="1793327" y="4121502"/>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37" name="Textfeld 36">
            <a:extLst>
              <a:ext uri="{FF2B5EF4-FFF2-40B4-BE49-F238E27FC236}">
                <a16:creationId xmlns:a16="http://schemas.microsoft.com/office/drawing/2014/main" id="{5698280E-0C94-1523-D75A-A257AC10294E}"/>
              </a:ext>
            </a:extLst>
          </p:cNvPr>
          <p:cNvSpPr txBox="1"/>
          <p:nvPr/>
        </p:nvSpPr>
        <p:spPr>
          <a:xfrm>
            <a:off x="990012" y="5440417"/>
            <a:ext cx="2686630"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300" b="1" i="0" u="none" strike="noStrike" kern="1200" cap="none" spc="0" normalizeH="0" baseline="0" noProof="0">
                <a:ln>
                  <a:noFill/>
                </a:ln>
                <a:solidFill>
                  <a:srgbClr val="000000"/>
                </a:solidFill>
                <a:effectLst/>
                <a:uLnTx/>
                <a:uFillTx/>
                <a:latin typeface="Verdana"/>
              </a:rPr>
              <a:t>Expansion of Lexicon</a:t>
            </a:r>
            <a:r>
              <a:rPr kumimoji="0" lang="de-DE" sz="1300" i="0" u="none" strike="noStrike" kern="1200" cap="none" spc="0" normalizeH="0" baseline="0" noProof="0">
                <a:ln>
                  <a:noFill/>
                </a:ln>
                <a:solidFill>
                  <a:srgbClr val="000000"/>
                </a:solidFill>
                <a:effectLst/>
                <a:uLnTx/>
                <a:uFillTx/>
                <a:latin typeface="Verdana"/>
              </a:rPr>
              <a:t> with terms in </a:t>
            </a:r>
            <a:r>
              <a:rPr lang="de-DE" sz="1300">
                <a:solidFill>
                  <a:srgbClr val="000000"/>
                </a:solidFill>
                <a:latin typeface="Verdana"/>
              </a:rPr>
              <a:t>Finance as proposed by </a:t>
            </a:r>
            <a:endParaRPr kumimoji="0" lang="de-DE" sz="1300" b="1" i="0" u="none" strike="noStrike" kern="1200" cap="none" spc="0" normalizeH="0" baseline="0" noProof="0">
              <a:ln>
                <a:noFill/>
              </a:ln>
              <a:solidFill>
                <a:srgbClr val="000000"/>
              </a:solidFill>
              <a:effectLst/>
              <a:uLnTx/>
              <a:uFillTx/>
              <a:latin typeface="Verdana"/>
            </a:endParaRPr>
          </a:p>
        </p:txBody>
      </p:sp>
      <p:sp>
        <p:nvSpPr>
          <p:cNvPr id="38" name="Textfeld 37">
            <a:extLst>
              <a:ext uri="{FF2B5EF4-FFF2-40B4-BE49-F238E27FC236}">
                <a16:creationId xmlns:a16="http://schemas.microsoft.com/office/drawing/2014/main" id="{E9DC0B20-D992-6D9E-41DF-E383A38BFCE1}"/>
              </a:ext>
            </a:extLst>
          </p:cNvPr>
          <p:cNvSpPr txBox="1"/>
          <p:nvPr/>
        </p:nvSpPr>
        <p:spPr>
          <a:xfrm>
            <a:off x="4499301" y="3938773"/>
            <a:ext cx="326988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Heuristics-adjusted</a:t>
            </a:r>
            <a:r>
              <a:rPr kumimoji="0" lang="de-DE" sz="1400" b="0" strike="noStrike" kern="1200" cap="none" spc="0" normalizeH="0" baseline="0" noProof="0">
                <a:ln>
                  <a:noFill/>
                </a:ln>
                <a:solidFill>
                  <a:srgbClr val="000000"/>
                </a:solidFill>
                <a:effectLst/>
                <a:uLnTx/>
                <a:uFillTx/>
                <a:latin typeface="Verdana"/>
                <a:ea typeface="+mn-ea"/>
                <a:cs typeface="+mn-cs"/>
              </a:rPr>
              <a:t> means the whole lexicon needs to be reoriented in its constituents‘ ratings</a:t>
            </a:r>
          </a:p>
        </p:txBody>
      </p:sp>
      <p:sp>
        <p:nvSpPr>
          <p:cNvPr id="20" name="Abgerundetes Rechteck 6">
            <a:extLst>
              <a:ext uri="{FF2B5EF4-FFF2-40B4-BE49-F238E27FC236}">
                <a16:creationId xmlns:a16="http://schemas.microsoft.com/office/drawing/2014/main" id="{822AD3E6-319D-3FFC-06AF-22F7D06B493F}"/>
              </a:ext>
            </a:extLst>
          </p:cNvPr>
          <p:cNvSpPr/>
          <p:nvPr/>
        </p:nvSpPr>
        <p:spPr>
          <a:xfrm>
            <a:off x="8139922" y="2283350"/>
            <a:ext cx="3447454"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Uncertain Language</a:t>
            </a:r>
          </a:p>
        </p:txBody>
      </p:sp>
      <p:sp>
        <p:nvSpPr>
          <p:cNvPr id="21" name="Abgerundetes Rechteck 8">
            <a:extLst>
              <a:ext uri="{FF2B5EF4-FFF2-40B4-BE49-F238E27FC236}">
                <a16:creationId xmlns:a16="http://schemas.microsoft.com/office/drawing/2014/main" id="{AD90A5C2-C9FD-4054-FCD6-CD14C41352C0}"/>
              </a:ext>
            </a:extLst>
          </p:cNvPr>
          <p:cNvSpPr/>
          <p:nvPr/>
        </p:nvSpPr>
        <p:spPr>
          <a:xfrm>
            <a:off x="8139922" y="2931387"/>
            <a:ext cx="3447454" cy="337622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AU" sz="1400" b="1" i="0" u="none" strike="noStrike" kern="1200" cap="none" spc="0" normalizeH="0" baseline="0" noProof="0">
                <a:ln>
                  <a:noFill/>
                </a:ln>
                <a:solidFill>
                  <a:srgbClr val="002350"/>
                </a:solidFill>
                <a:effectLst/>
                <a:uLnTx/>
                <a:uFillTx/>
                <a:latin typeface="Verdana"/>
                <a:ea typeface="+mn-ea"/>
                <a:cs typeface="+mn-cs"/>
              </a:rPr>
              <a:t>Question: How will markets react to uncertainty?</a:t>
            </a:r>
            <a:endParaRPr kumimoji="0" lang="en-AU" sz="1800" b="0" i="0" u="none" strike="noStrike" kern="1200" cap="none" spc="0" normalizeH="0" baseline="0" noProof="0">
              <a:ln>
                <a:noFill/>
              </a:ln>
              <a:solidFill>
                <a:srgbClr val="002350"/>
              </a:solidFill>
              <a:effectLst/>
              <a:uLnTx/>
              <a:uFillTx/>
              <a:latin typeface="Verdana"/>
              <a:ea typeface="+mn-ea"/>
              <a:cs typeface="+mn-cs"/>
            </a:endParaRPr>
          </a:p>
        </p:txBody>
      </p:sp>
      <p:cxnSp>
        <p:nvCxnSpPr>
          <p:cNvPr id="22" name="Gerade Verbindung 11">
            <a:extLst>
              <a:ext uri="{FF2B5EF4-FFF2-40B4-BE49-F238E27FC236}">
                <a16:creationId xmlns:a16="http://schemas.microsoft.com/office/drawing/2014/main" id="{91FA298A-5204-6BB1-5C55-66EC8E1A2AA0}"/>
              </a:ext>
            </a:extLst>
          </p:cNvPr>
          <p:cNvCxnSpPr>
            <a:cxnSpLocks/>
          </p:cNvCxnSpPr>
          <p:nvPr/>
        </p:nvCxnSpPr>
        <p:spPr>
          <a:xfrm>
            <a:off x="8262350" y="365944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3" name="Picture 32" descr="A black background with a black square&#10;&#10;Description automatically generated with medium confidence">
            <a:extLst>
              <a:ext uri="{FF2B5EF4-FFF2-40B4-BE49-F238E27FC236}">
                <a16:creationId xmlns:a16="http://schemas.microsoft.com/office/drawing/2014/main" id="{2C177011-838A-7D5F-5511-3398506B6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6198" y="4321520"/>
            <a:ext cx="644588" cy="644588"/>
          </a:xfrm>
          <a:prstGeom prst="rect">
            <a:avLst/>
          </a:prstGeom>
        </p:spPr>
      </p:pic>
      <p:sp>
        <p:nvSpPr>
          <p:cNvPr id="34" name="Geschweifte Klammer rechts 27">
            <a:extLst>
              <a:ext uri="{FF2B5EF4-FFF2-40B4-BE49-F238E27FC236}">
                <a16:creationId xmlns:a16="http://schemas.microsoft.com/office/drawing/2014/main" id="{73099486-3F64-9A8F-9D7D-E26D0BB4253B}"/>
              </a:ext>
            </a:extLst>
          </p:cNvPr>
          <p:cNvSpPr/>
          <p:nvPr/>
        </p:nvSpPr>
        <p:spPr>
          <a:xfrm rot="5400000">
            <a:off x="6044964" y="3314299"/>
            <a:ext cx="178560" cy="3269888"/>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5" name="Textfeld 37">
            <a:extLst>
              <a:ext uri="{FF2B5EF4-FFF2-40B4-BE49-F238E27FC236}">
                <a16:creationId xmlns:a16="http://schemas.microsoft.com/office/drawing/2014/main" id="{117B43FD-53FB-4A63-9A5B-8A5624E5E8AA}"/>
              </a:ext>
            </a:extLst>
          </p:cNvPr>
          <p:cNvSpPr txBox="1"/>
          <p:nvPr/>
        </p:nvSpPr>
        <p:spPr>
          <a:xfrm>
            <a:off x="4499300" y="5038552"/>
            <a:ext cx="3269888"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Our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strike="noStrike" kern="1200" cap="none" spc="0" normalizeH="0" baseline="0" noProof="0">
                <a:ln>
                  <a:noFill/>
                </a:ln>
                <a:solidFill>
                  <a:srgbClr val="000000"/>
                </a:solidFill>
                <a:effectLst/>
                <a:uLnTx/>
                <a:uFillTx/>
                <a:latin typeface="Verdana"/>
                <a:ea typeface="+mn-ea"/>
                <a:cs typeface="+mn-cs"/>
              </a:rPr>
              <a:t>Reformulating Lexicon is infeasible </a:t>
            </a:r>
            <a:r>
              <a:rPr kumimoji="0" lang="de-DE" sz="1400" b="0"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 </a:t>
            </a:r>
            <a:r>
              <a:rPr kumimoji="0" lang="de-DE" sz="1400" b="1"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weigh the heuristic factors down </a:t>
            </a:r>
            <a:r>
              <a:rPr kumimoji="0" lang="de-DE" sz="1400" b="0"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and </a:t>
            </a:r>
            <a:r>
              <a:rPr kumimoji="0" lang="de-DE" sz="1400" b="1" strike="noStrike" kern="1200" cap="none" spc="0" normalizeH="0" baseline="0" noProof="0">
                <a:ln>
                  <a:noFill/>
                </a:ln>
                <a:solidFill>
                  <a:srgbClr val="000000"/>
                </a:solidFill>
                <a:effectLst/>
                <a:uLnTx/>
                <a:uFillTx/>
                <a:latin typeface="Verdana"/>
                <a:ea typeface="+mn-ea"/>
                <a:cs typeface="+mn-cs"/>
                <a:sym typeface="Wingdings" panose="05000000000000000000" pitchFamily="2" charset="2"/>
              </a:rPr>
              <a:t>expand lexicon by Constraining words</a:t>
            </a:r>
            <a:endParaRPr kumimoji="0" lang="de-DE" sz="1400" b="1" strike="noStrike" kern="1200" cap="none" spc="0" normalizeH="0" baseline="0" noProof="0">
              <a:ln>
                <a:noFill/>
              </a:ln>
              <a:solidFill>
                <a:srgbClr val="000000"/>
              </a:solidFill>
              <a:effectLst/>
              <a:uLnTx/>
              <a:uFillTx/>
              <a:latin typeface="Verdana"/>
              <a:ea typeface="+mn-ea"/>
              <a:cs typeface="+mn-cs"/>
            </a:endParaRPr>
          </a:p>
        </p:txBody>
      </p:sp>
      <p:sp>
        <p:nvSpPr>
          <p:cNvPr id="39" name="TextBox 38">
            <a:extLst>
              <a:ext uri="{FF2B5EF4-FFF2-40B4-BE49-F238E27FC236}">
                <a16:creationId xmlns:a16="http://schemas.microsoft.com/office/drawing/2014/main" id="{8C9463A4-8084-9CA2-B424-8C46F4797BC3}"/>
              </a:ext>
            </a:extLst>
          </p:cNvPr>
          <p:cNvSpPr txBox="1"/>
          <p:nvPr/>
        </p:nvSpPr>
        <p:spPr>
          <a:xfrm>
            <a:off x="9643564" y="5332791"/>
            <a:ext cx="1086662" cy="306467"/>
          </a:xfrm>
          <a:prstGeom prst="roundRect">
            <a:avLst/>
          </a:prstGeom>
          <a:noFill/>
          <a:ln>
            <a:solidFill>
              <a:srgbClr val="4B2582"/>
            </a:solidFill>
          </a:ln>
        </p:spPr>
        <p:txBody>
          <a:bodyPr wrap="square" rtlCol="0">
            <a:spAutoFit/>
          </a:bodyPr>
          <a:lstStyle/>
          <a:p>
            <a:pPr algn="ctr"/>
            <a:r>
              <a:rPr lang="en-US" sz="1200" b="1"/>
              <a:t>“could”</a:t>
            </a:r>
          </a:p>
        </p:txBody>
      </p:sp>
      <p:sp>
        <p:nvSpPr>
          <p:cNvPr id="40" name="TextBox 39">
            <a:extLst>
              <a:ext uri="{FF2B5EF4-FFF2-40B4-BE49-F238E27FC236}">
                <a16:creationId xmlns:a16="http://schemas.microsoft.com/office/drawing/2014/main" id="{5C908C28-8B1C-C14A-D1C0-D82CF4742BFD}"/>
              </a:ext>
            </a:extLst>
          </p:cNvPr>
          <p:cNvSpPr txBox="1"/>
          <p:nvPr/>
        </p:nvSpPr>
        <p:spPr>
          <a:xfrm>
            <a:off x="8348412" y="5332792"/>
            <a:ext cx="1086662" cy="306467"/>
          </a:xfrm>
          <a:prstGeom prst="roundRect">
            <a:avLst/>
          </a:prstGeom>
          <a:noFill/>
          <a:ln>
            <a:solidFill>
              <a:srgbClr val="4B2582"/>
            </a:solidFill>
          </a:ln>
        </p:spPr>
        <p:txBody>
          <a:bodyPr wrap="square" rtlCol="0">
            <a:spAutoFit/>
          </a:bodyPr>
          <a:lstStyle/>
          <a:p>
            <a:pPr algn="ctr"/>
            <a:r>
              <a:rPr lang="en-US" sz="1200" b="1"/>
              <a:t>“perhaps”</a:t>
            </a:r>
          </a:p>
        </p:txBody>
      </p:sp>
      <p:sp>
        <p:nvSpPr>
          <p:cNvPr id="41" name="TextBox 40">
            <a:extLst>
              <a:ext uri="{FF2B5EF4-FFF2-40B4-BE49-F238E27FC236}">
                <a16:creationId xmlns:a16="http://schemas.microsoft.com/office/drawing/2014/main" id="{BFFD3948-76D0-06E1-CF22-268E4A4978B5}"/>
              </a:ext>
            </a:extLst>
          </p:cNvPr>
          <p:cNvSpPr txBox="1"/>
          <p:nvPr/>
        </p:nvSpPr>
        <p:spPr>
          <a:xfrm>
            <a:off x="9006088" y="5775239"/>
            <a:ext cx="1086662" cy="306467"/>
          </a:xfrm>
          <a:prstGeom prst="roundRect">
            <a:avLst/>
          </a:prstGeom>
          <a:noFill/>
          <a:ln>
            <a:solidFill>
              <a:srgbClr val="4B2582"/>
            </a:solidFill>
          </a:ln>
        </p:spPr>
        <p:txBody>
          <a:bodyPr wrap="square" rtlCol="0">
            <a:spAutoFit/>
          </a:bodyPr>
          <a:lstStyle/>
          <a:p>
            <a:pPr algn="ctr"/>
            <a:r>
              <a:rPr lang="en-US" sz="1200" b="1"/>
              <a:t>“would”</a:t>
            </a:r>
          </a:p>
        </p:txBody>
      </p:sp>
      <p:sp>
        <p:nvSpPr>
          <p:cNvPr id="42" name="Textfeld 37">
            <a:extLst>
              <a:ext uri="{FF2B5EF4-FFF2-40B4-BE49-F238E27FC236}">
                <a16:creationId xmlns:a16="http://schemas.microsoft.com/office/drawing/2014/main" id="{E768E363-0878-9835-6D5D-B06A61F9398B}"/>
              </a:ext>
            </a:extLst>
          </p:cNvPr>
          <p:cNvSpPr txBox="1"/>
          <p:nvPr/>
        </p:nvSpPr>
        <p:spPr>
          <a:xfrm>
            <a:off x="8256567" y="3811815"/>
            <a:ext cx="3269888"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strike="noStrike" kern="1200" cap="none" spc="0" normalizeH="0" baseline="0" noProof="0">
                <a:ln>
                  <a:noFill/>
                </a:ln>
                <a:solidFill>
                  <a:srgbClr val="000000"/>
                </a:solidFill>
                <a:effectLst/>
                <a:uLnTx/>
                <a:uFillTx/>
                <a:latin typeface="Verdana"/>
                <a:ea typeface="+mn-ea"/>
                <a:cs typeface="+mn-cs"/>
              </a:rPr>
              <a:t>VADER </a:t>
            </a:r>
            <a:r>
              <a:rPr kumimoji="0" lang="de-DE" sz="1400" strike="noStrike" kern="1200" cap="none" spc="0" normalizeH="0" baseline="0" noProof="0">
                <a:ln>
                  <a:noFill/>
                </a:ln>
                <a:solidFill>
                  <a:srgbClr val="000000"/>
                </a:solidFill>
                <a:effectLst/>
                <a:uLnTx/>
                <a:uFillTx/>
                <a:latin typeface="Verdana"/>
                <a:ea typeface="+mn-ea"/>
                <a:cs typeface="+mn-cs"/>
              </a:rPr>
              <a:t>takes on values from -4 to 4, respectively, to account for intensity – we include our „Uncertain“ words with an intensity of 2 into the VADER lexicon</a:t>
            </a:r>
            <a:endParaRPr kumimoji="0" lang="de-DE" sz="1400" b="0" strike="noStrike" kern="1200" cap="none" spc="0" normalizeH="0" baseline="0" noProof="0">
              <a:ln>
                <a:noFill/>
              </a:ln>
              <a:solidFill>
                <a:srgbClr val="000000"/>
              </a:solidFill>
              <a:effectLst/>
              <a:uLnTx/>
              <a:uFillTx/>
              <a:latin typeface="Verdana"/>
              <a:ea typeface="+mn-ea"/>
              <a:cs typeface="+mn-cs"/>
            </a:endParaRPr>
          </a:p>
        </p:txBody>
      </p:sp>
      <p:sp>
        <p:nvSpPr>
          <p:cNvPr id="43" name="TextBox 42">
            <a:extLst>
              <a:ext uri="{FF2B5EF4-FFF2-40B4-BE49-F238E27FC236}">
                <a16:creationId xmlns:a16="http://schemas.microsoft.com/office/drawing/2014/main" id="{84AC49EA-661B-3F85-4602-D056EFA99F37}"/>
              </a:ext>
            </a:extLst>
          </p:cNvPr>
          <p:cNvSpPr txBox="1"/>
          <p:nvPr/>
        </p:nvSpPr>
        <p:spPr>
          <a:xfrm>
            <a:off x="10296732" y="5775239"/>
            <a:ext cx="1086662" cy="306467"/>
          </a:xfrm>
          <a:prstGeom prst="roundRect">
            <a:avLst/>
          </a:prstGeom>
          <a:noFill/>
          <a:ln>
            <a:solidFill>
              <a:srgbClr val="4B2582"/>
            </a:solidFill>
          </a:ln>
        </p:spPr>
        <p:txBody>
          <a:bodyPr wrap="square" rtlCol="0">
            <a:spAutoFit/>
          </a:bodyPr>
          <a:lstStyle/>
          <a:p>
            <a:pPr algn="ctr"/>
            <a:r>
              <a:rPr lang="en-US" sz="1200" b="1"/>
              <a:t>“certain”</a:t>
            </a:r>
          </a:p>
        </p:txBody>
      </p:sp>
      <p:cxnSp>
        <p:nvCxnSpPr>
          <p:cNvPr id="45" name="Straight Connector 44">
            <a:extLst>
              <a:ext uri="{FF2B5EF4-FFF2-40B4-BE49-F238E27FC236}">
                <a16:creationId xmlns:a16="http://schemas.microsoft.com/office/drawing/2014/main" id="{6BE374DD-0767-14C4-35F1-F10980D2C932}"/>
              </a:ext>
            </a:extLst>
          </p:cNvPr>
          <p:cNvCxnSpPr/>
          <p:nvPr/>
        </p:nvCxnSpPr>
        <p:spPr>
          <a:xfrm flipH="1" flipV="1">
            <a:off x="10296732" y="5744202"/>
            <a:ext cx="1086662" cy="3576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11">
            <a:extLst>
              <a:ext uri="{FF2B5EF4-FFF2-40B4-BE49-F238E27FC236}">
                <a16:creationId xmlns:a16="http://schemas.microsoft.com/office/drawing/2014/main" id="{0B89B063-5C32-70C3-B3D4-3C434EFC7A98}"/>
              </a:ext>
            </a:extLst>
          </p:cNvPr>
          <p:cNvCxnSpPr>
            <a:cxnSpLocks/>
          </p:cNvCxnSpPr>
          <p:nvPr/>
        </p:nvCxnSpPr>
        <p:spPr>
          <a:xfrm>
            <a:off x="8262350" y="5198658"/>
            <a:ext cx="3269888"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F1F289D4-90A7-331B-4C37-DF18F7F06375}"/>
              </a:ext>
            </a:extLst>
          </p:cNvPr>
          <p:cNvGraphicFramePr>
            <a:graphicFrameLocks noChangeAspect="1"/>
          </p:cNvGraphicFramePr>
          <p:nvPr>
            <p:custDataLst>
              <p:tags r:id="rId1"/>
            </p:custDataLst>
            <p:extLst>
              <p:ext uri="{D42A27DB-BD31-4B8C-83A1-F6EECF244321}">
                <p14:modId xmlns:p14="http://schemas.microsoft.com/office/powerpoint/2010/main" val="1874277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6" name="Objekt 5" hidden="1">
                        <a:extLst>
                          <a:ext uri="{FF2B5EF4-FFF2-40B4-BE49-F238E27FC236}">
                            <a16:creationId xmlns:a16="http://schemas.microsoft.com/office/drawing/2014/main" id="{F1F289D4-90A7-331B-4C37-DF18F7F063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Inhaltsplatzhalter 1">
            <a:extLst>
              <a:ext uri="{FF2B5EF4-FFF2-40B4-BE49-F238E27FC236}">
                <a16:creationId xmlns:a16="http://schemas.microsoft.com/office/drawing/2014/main" id="{A798E0C5-C05C-7CEC-69F1-ED732852749C}"/>
              </a:ext>
            </a:extLst>
          </p:cNvPr>
          <p:cNvSpPr>
            <a:spLocks noGrp="1"/>
          </p:cNvSpPr>
          <p:nvPr>
            <p:ph idx="1"/>
          </p:nvPr>
        </p:nvSpPr>
        <p:spPr/>
        <p:txBody>
          <a:bodyPr/>
          <a:lstStyle/>
          <a:p>
            <a:r>
              <a:rPr lang="en-US"/>
              <a:t>Regressivity</a:t>
            </a:r>
          </a:p>
          <a:p>
            <a:pPr lvl="1"/>
            <a:r>
              <a:rPr lang="en-US"/>
              <a:t>Consumption taxes</a:t>
            </a:r>
          </a:p>
          <a:p>
            <a:pPr lvl="1"/>
            <a:r>
              <a:rPr lang="en-US"/>
              <a:t>Income tax (tax havens &amp; legal loopholes)</a:t>
            </a:r>
          </a:p>
          <a:p>
            <a:pPr lvl="1"/>
            <a:r>
              <a:rPr lang="en-US"/>
              <a:t>Income tax (political decision)</a:t>
            </a:r>
          </a:p>
          <a:p>
            <a:pPr marL="241294" lvl="1" indent="0">
              <a:buNone/>
            </a:pPr>
            <a:endParaRPr lang="en-US"/>
          </a:p>
          <a:p>
            <a:r>
              <a:rPr lang="en-US"/>
              <a:t>Politics: </a:t>
            </a:r>
          </a:p>
          <a:p>
            <a:pPr lvl="1"/>
            <a:r>
              <a:rPr lang="en-US"/>
              <a:t>Decline in inherited wealth?</a:t>
            </a:r>
          </a:p>
          <a:p>
            <a:pPr lvl="1"/>
            <a:r>
              <a:rPr lang="en-US"/>
              <a:t>Decline in wealth inequality?</a:t>
            </a:r>
          </a:p>
          <a:p>
            <a:pPr lvl="1"/>
            <a:r>
              <a:rPr lang="en-US"/>
              <a:t>Change in balance of political power</a:t>
            </a:r>
          </a:p>
          <a:p>
            <a:pPr lvl="1"/>
            <a:r>
              <a:rPr lang="en-US"/>
              <a:t>Financial </a:t>
            </a:r>
            <a:r>
              <a:rPr lang="en-US" err="1"/>
              <a:t>globalisation</a:t>
            </a:r>
            <a:endParaRPr lang="en-US"/>
          </a:p>
          <a:p>
            <a:pPr lvl="1"/>
            <a:endParaRPr lang="en-US"/>
          </a:p>
        </p:txBody>
      </p:sp>
      <p:sp>
        <p:nvSpPr>
          <p:cNvPr id="3" name="Foliennummernplatzhalter 2">
            <a:extLst>
              <a:ext uri="{FF2B5EF4-FFF2-40B4-BE49-F238E27FC236}">
                <a16:creationId xmlns:a16="http://schemas.microsoft.com/office/drawing/2014/main" id="{B6805D41-17DF-0D22-C6F1-D8E9574AF6A2}"/>
              </a:ext>
            </a:extLst>
          </p:cNvPr>
          <p:cNvSpPr>
            <a:spLocks noGrp="1"/>
          </p:cNvSpPr>
          <p:nvPr>
            <p:ph type="sldNum" sz="quarter" idx="12"/>
          </p:nvPr>
        </p:nvSpPr>
        <p:spPr/>
        <p:txBody>
          <a:bodyPr/>
          <a:lstStyle/>
          <a:p>
            <a:fld id="{BE3DC40E-DBBE-4E2D-9EEC-FBF0DA0E9179}" type="slidenum">
              <a:rPr lang="en-US" smtClean="0"/>
              <a:pPr/>
              <a:t>40</a:t>
            </a:fld>
            <a:endParaRPr lang="en-US"/>
          </a:p>
        </p:txBody>
      </p:sp>
      <p:sp>
        <p:nvSpPr>
          <p:cNvPr id="4" name="Titel 3">
            <a:extLst>
              <a:ext uri="{FF2B5EF4-FFF2-40B4-BE49-F238E27FC236}">
                <a16:creationId xmlns:a16="http://schemas.microsoft.com/office/drawing/2014/main" id="{C057DFD8-4C4F-4FCB-ACED-F5C0E67F1E00}"/>
              </a:ext>
            </a:extLst>
          </p:cNvPr>
          <p:cNvSpPr>
            <a:spLocks noGrp="1"/>
          </p:cNvSpPr>
          <p:nvPr>
            <p:ph type="title"/>
          </p:nvPr>
        </p:nvSpPr>
        <p:spPr/>
        <p:txBody>
          <a:bodyPr vert="horz"/>
          <a:lstStyle/>
          <a:p>
            <a:r>
              <a:rPr lang="en-US"/>
              <a:t>The Problems of Taxation</a:t>
            </a:r>
          </a:p>
        </p:txBody>
      </p:sp>
      <p:sp>
        <p:nvSpPr>
          <p:cNvPr id="14" name="Rechteck 13">
            <a:extLst>
              <a:ext uri="{FF2B5EF4-FFF2-40B4-BE49-F238E27FC236}">
                <a16:creationId xmlns:a16="http://schemas.microsoft.com/office/drawing/2014/main" id="{21D8CCA7-786D-530A-49CD-FEEED94EA534}"/>
              </a:ext>
            </a:extLst>
          </p:cNvPr>
          <p:cNvSpPr/>
          <p:nvPr/>
        </p:nvSpPr>
        <p:spPr>
          <a:xfrm>
            <a:off x="687046" y="6469793"/>
            <a:ext cx="9517877" cy="36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Source: Ohlsson, Henry, Jesper </a:t>
            </a:r>
            <a:r>
              <a:rPr lang="en-US" sz="900" err="1">
                <a:solidFill>
                  <a:schemeClr val="tx1"/>
                </a:solidFill>
              </a:rPr>
              <a:t>Roine</a:t>
            </a:r>
            <a:r>
              <a:rPr lang="en-US" sz="900">
                <a:solidFill>
                  <a:schemeClr val="tx1"/>
                </a:solidFill>
              </a:rPr>
              <a:t>, and Daniel </a:t>
            </a:r>
            <a:r>
              <a:rPr lang="en-US" sz="900" err="1">
                <a:solidFill>
                  <a:schemeClr val="tx1"/>
                </a:solidFill>
              </a:rPr>
              <a:t>Waldenström</a:t>
            </a:r>
            <a:r>
              <a:rPr lang="en-US" sz="900">
                <a:solidFill>
                  <a:schemeClr val="tx1"/>
                </a:solidFill>
              </a:rPr>
              <a:t>. "Inherited wealth over the path of development: Sweden, 1810–2010." (2014)</a:t>
            </a:r>
          </a:p>
        </p:txBody>
      </p:sp>
      <p:pic>
        <p:nvPicPr>
          <p:cNvPr id="13" name="Grafik 12">
            <a:extLst>
              <a:ext uri="{FF2B5EF4-FFF2-40B4-BE49-F238E27FC236}">
                <a16:creationId xmlns:a16="http://schemas.microsoft.com/office/drawing/2014/main" id="{EDB2EF5F-8835-2F4E-75F5-4EEDD36E1BA1}"/>
              </a:ext>
            </a:extLst>
          </p:cNvPr>
          <p:cNvPicPr>
            <a:picLocks noChangeAspect="1"/>
          </p:cNvPicPr>
          <p:nvPr/>
        </p:nvPicPr>
        <p:blipFill>
          <a:blip r:embed="rId5"/>
          <a:stretch>
            <a:fillRect/>
          </a:stretch>
        </p:blipFill>
        <p:spPr>
          <a:xfrm>
            <a:off x="6196668" y="1291860"/>
            <a:ext cx="5753396" cy="4807197"/>
          </a:xfrm>
          <a:prstGeom prst="rect">
            <a:avLst/>
          </a:prstGeom>
        </p:spPr>
      </p:pic>
      <p:sp>
        <p:nvSpPr>
          <p:cNvPr id="20" name="Rechteck 19">
            <a:extLst>
              <a:ext uri="{FF2B5EF4-FFF2-40B4-BE49-F238E27FC236}">
                <a16:creationId xmlns:a16="http://schemas.microsoft.com/office/drawing/2014/main" id="{9BC77D40-E73E-BE2E-4B95-4757B4259E50}"/>
              </a:ext>
            </a:extLst>
          </p:cNvPr>
          <p:cNvSpPr/>
          <p:nvPr/>
        </p:nvSpPr>
        <p:spPr>
          <a:xfrm>
            <a:off x="6508720" y="6053315"/>
            <a:ext cx="5753396" cy="36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Source: World Inequality Database. “Top 10% net personal wealth share" (2023)</a:t>
            </a:r>
          </a:p>
        </p:txBody>
      </p:sp>
      <p:sp>
        <p:nvSpPr>
          <p:cNvPr id="21" name="Rechteck 20">
            <a:extLst>
              <a:ext uri="{FF2B5EF4-FFF2-40B4-BE49-F238E27FC236}">
                <a16:creationId xmlns:a16="http://schemas.microsoft.com/office/drawing/2014/main" id="{AD37F385-5901-6BA2-6E1D-3E4F3893A4ED}"/>
              </a:ext>
            </a:extLst>
          </p:cNvPr>
          <p:cNvSpPr/>
          <p:nvPr/>
        </p:nvSpPr>
        <p:spPr>
          <a:xfrm>
            <a:off x="7298422" y="41900"/>
            <a:ext cx="1728132" cy="12499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Anm</a:t>
            </a:r>
            <a:r>
              <a:rPr lang="en-US"/>
              <a:t>.: Ch.5.2</a:t>
            </a:r>
          </a:p>
        </p:txBody>
      </p:sp>
    </p:spTree>
    <p:extLst>
      <p:ext uri="{BB962C8B-B14F-4D97-AF65-F5344CB8AC3E}">
        <p14:creationId xmlns:p14="http://schemas.microsoft.com/office/powerpoint/2010/main" val="38965015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xit" presetSubtype="4" fill="hold" grpId="1" nodeType="withEffect">
                                  <p:stCondLst>
                                    <p:cond delay="0"/>
                                  </p:stCondLst>
                                  <p:childTnLst>
                                    <p:anim calcmode="lin" valueType="num">
                                      <p:cBhvr additive="base">
                                        <p:cTn id="42" dur="500"/>
                                        <p:tgtEl>
                                          <p:spTgt spid="14"/>
                                        </p:tgtEl>
                                        <p:attrNameLst>
                                          <p:attrName>ppt_x</p:attrName>
                                        </p:attrNameLst>
                                      </p:cBhvr>
                                      <p:tavLst>
                                        <p:tav tm="0">
                                          <p:val>
                                            <p:strVal val="ppt_x"/>
                                          </p:val>
                                        </p:tav>
                                        <p:tav tm="100000">
                                          <p:val>
                                            <p:strVal val="ppt_x"/>
                                          </p:val>
                                        </p:tav>
                                      </p:tavLst>
                                    </p:anim>
                                    <p:anim calcmode="lin" valueType="num">
                                      <p:cBhvr additive="base">
                                        <p:cTn id="43" dur="500"/>
                                        <p:tgtEl>
                                          <p:spTgt spid="14"/>
                                        </p:tgtEl>
                                        <p:attrNameLst>
                                          <p:attrName>ppt_y</p:attrName>
                                        </p:attrNameLst>
                                      </p:cBhvr>
                                      <p:tavLst>
                                        <p:tav tm="0">
                                          <p:val>
                                            <p:strVal val="ppt_y"/>
                                          </p:val>
                                        </p:tav>
                                        <p:tav tm="100000">
                                          <p:val>
                                            <p:strVal val="1+ppt_h/2"/>
                                          </p:val>
                                        </p:tav>
                                      </p:tavLst>
                                    </p:anim>
                                    <p:set>
                                      <p:cBhvr>
                                        <p:cTn id="44" dur="1" fill="hold">
                                          <p:stCondLst>
                                            <p:cond delay="499"/>
                                          </p:stCondLst>
                                        </p:cTn>
                                        <p:tgtEl>
                                          <p:spTgt spid="14"/>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 calcmode="lin" valueType="num">
                                      <p:cBhvr additive="base">
                                        <p:cTn id="5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xEl>
                                              <p:pRg st="9" end="9"/>
                                            </p:txEl>
                                          </p:spTgt>
                                        </p:tgtEl>
                                        <p:attrNameLst>
                                          <p:attrName>style.visibility</p:attrName>
                                        </p:attrNameLst>
                                      </p:cBhvr>
                                      <p:to>
                                        <p:strVal val="visible"/>
                                      </p:to>
                                    </p:set>
                                    <p:anim calcmode="lin" valueType="num">
                                      <p:cBhvr additive="base">
                                        <p:cTn id="5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76D8D73-135E-CD3F-1AB1-96E7A52B00B4}"/>
              </a:ext>
            </a:extLst>
          </p:cNvPr>
          <p:cNvSpPr>
            <a:spLocks noGrp="1"/>
          </p:cNvSpPr>
          <p:nvPr>
            <p:ph idx="13"/>
          </p:nvPr>
        </p:nvSpPr>
        <p:spPr/>
        <p:txBody>
          <a:bodyPr/>
          <a:lstStyle/>
          <a:p>
            <a:r>
              <a:rPr lang="de-DE"/>
              <a:t>The Problems of Taxation</a:t>
            </a:r>
          </a:p>
        </p:txBody>
      </p:sp>
      <p:sp>
        <p:nvSpPr>
          <p:cNvPr id="4" name="Titel 3">
            <a:extLst>
              <a:ext uri="{FF2B5EF4-FFF2-40B4-BE49-F238E27FC236}">
                <a16:creationId xmlns:a16="http://schemas.microsoft.com/office/drawing/2014/main" id="{EB52CF0C-D83C-B77E-EAB0-7A30FCB2A7EA}"/>
              </a:ext>
            </a:extLst>
          </p:cNvPr>
          <p:cNvSpPr>
            <a:spLocks noGrp="1"/>
          </p:cNvSpPr>
          <p:nvPr>
            <p:ph type="title"/>
          </p:nvPr>
        </p:nvSpPr>
        <p:spPr/>
        <p:txBody>
          <a:bodyPr/>
          <a:lstStyle/>
          <a:p>
            <a:r>
              <a:rPr lang="de-DE"/>
              <a:t>How Can We Get to a Better Place?</a:t>
            </a:r>
          </a:p>
        </p:txBody>
      </p:sp>
      <p:sp>
        <p:nvSpPr>
          <p:cNvPr id="34" name="Abgerundetes Rechteck 2">
            <a:extLst>
              <a:ext uri="{FF2B5EF4-FFF2-40B4-BE49-F238E27FC236}">
                <a16:creationId xmlns:a16="http://schemas.microsoft.com/office/drawing/2014/main" id="{F8F95180-6748-C4C1-B41B-106603784BDF}"/>
              </a:ext>
            </a:extLst>
          </p:cNvPr>
          <p:cNvSpPr/>
          <p:nvPr/>
        </p:nvSpPr>
        <p:spPr>
          <a:xfrm>
            <a:off x="752113" y="2312556"/>
            <a:ext cx="5343888" cy="1386514"/>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00" b="1"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2350"/>
              </a:solidFill>
              <a:effectLst/>
              <a:uLnTx/>
              <a:uFillTx/>
              <a:latin typeface="Verdana"/>
              <a:ea typeface="+mn-ea"/>
              <a:cs typeface="+mn-cs"/>
            </a:endParaRPr>
          </a:p>
        </p:txBody>
      </p:sp>
      <p:sp>
        <p:nvSpPr>
          <p:cNvPr id="35" name="Abgerundetes Rechteck 17">
            <a:extLst>
              <a:ext uri="{FF2B5EF4-FFF2-40B4-BE49-F238E27FC236}">
                <a16:creationId xmlns:a16="http://schemas.microsoft.com/office/drawing/2014/main" id="{7D1287DB-6DBF-C6F5-93CC-F0E2F5179ECC}"/>
              </a:ext>
            </a:extLst>
          </p:cNvPr>
          <p:cNvSpPr/>
          <p:nvPr/>
        </p:nvSpPr>
        <p:spPr>
          <a:xfrm>
            <a:off x="752113" y="1661869"/>
            <a:ext cx="5350461"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Regressivity</a:t>
            </a:r>
          </a:p>
        </p:txBody>
      </p:sp>
      <p:sp>
        <p:nvSpPr>
          <p:cNvPr id="41" name="Textfeld 26">
            <a:extLst>
              <a:ext uri="{FF2B5EF4-FFF2-40B4-BE49-F238E27FC236}">
                <a16:creationId xmlns:a16="http://schemas.microsoft.com/office/drawing/2014/main" id="{34E6C8AE-AF32-33E6-D648-997F958FFDB2}"/>
              </a:ext>
            </a:extLst>
          </p:cNvPr>
          <p:cNvSpPr txBox="1"/>
          <p:nvPr/>
        </p:nvSpPr>
        <p:spPr>
          <a:xfrm>
            <a:off x="8660769" y="7700938"/>
            <a:ext cx="21209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Verdana"/>
                <a:ea typeface="+mn-ea"/>
                <a:cs typeface="+mn-cs"/>
              </a:rPr>
              <a:t>Consumer </a:t>
            </a:r>
            <a:r>
              <a:rPr kumimoji="0" lang="de-DE" sz="1100" b="0" i="0" u="none" strike="noStrike" kern="1200" cap="none" spc="0" normalizeH="0" baseline="0" noProof="0" err="1">
                <a:ln>
                  <a:noFill/>
                </a:ln>
                <a:solidFill>
                  <a:srgbClr val="000000"/>
                </a:solidFill>
                <a:effectLst/>
                <a:uLnTx/>
                <a:uFillTx/>
                <a:latin typeface="Verdana"/>
                <a:ea typeface="+mn-ea"/>
                <a:cs typeface="+mn-cs"/>
              </a:rPr>
              <a:t>surveys</a:t>
            </a:r>
            <a:endParaRPr kumimoji="0" lang="de-DE" sz="1100" b="0" i="0" u="none" strike="noStrike" kern="1200" cap="none" spc="0" normalizeH="0" baseline="0" noProof="0">
              <a:ln>
                <a:noFill/>
              </a:ln>
              <a:solidFill>
                <a:srgbClr val="000000"/>
              </a:solidFill>
              <a:effectLst/>
              <a:uLnTx/>
              <a:uFillTx/>
              <a:latin typeface="Verdana"/>
              <a:ea typeface="+mn-ea"/>
              <a:cs typeface="+mn-cs"/>
            </a:endParaRPr>
          </a:p>
        </p:txBody>
      </p:sp>
      <p:cxnSp>
        <p:nvCxnSpPr>
          <p:cNvPr id="5" name="Gerade Verbindung 4">
            <a:extLst>
              <a:ext uri="{FF2B5EF4-FFF2-40B4-BE49-F238E27FC236}">
                <a16:creationId xmlns:a16="http://schemas.microsoft.com/office/drawing/2014/main" id="{22033CA0-AA94-01B4-9E38-67699F71B562}"/>
              </a:ext>
            </a:extLst>
          </p:cNvPr>
          <p:cNvCxnSpPr>
            <a:cxnSpLocks/>
          </p:cNvCxnSpPr>
          <p:nvPr/>
        </p:nvCxnSpPr>
        <p:spPr>
          <a:xfrm>
            <a:off x="6397015" y="1527142"/>
            <a:ext cx="8568" cy="4761383"/>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Dreieck 5">
            <a:extLst>
              <a:ext uri="{FF2B5EF4-FFF2-40B4-BE49-F238E27FC236}">
                <a16:creationId xmlns:a16="http://schemas.microsoft.com/office/drawing/2014/main" id="{DD0E20FE-23C0-7F51-6A07-2400324F9684}"/>
              </a:ext>
            </a:extLst>
          </p:cNvPr>
          <p:cNvSpPr/>
          <p:nvPr/>
        </p:nvSpPr>
        <p:spPr>
          <a:xfrm rot="5400000">
            <a:off x="5965422" y="3773194"/>
            <a:ext cx="1068705"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5" name="Rechteck 19">
            <a:extLst>
              <a:ext uri="{FF2B5EF4-FFF2-40B4-BE49-F238E27FC236}">
                <a16:creationId xmlns:a16="http://schemas.microsoft.com/office/drawing/2014/main" id="{5FB44C48-1DC4-13C3-4F5E-D84F5254969C}"/>
              </a:ext>
            </a:extLst>
          </p:cNvPr>
          <p:cNvSpPr/>
          <p:nvPr/>
        </p:nvSpPr>
        <p:spPr>
          <a:xfrm>
            <a:off x="6365879" y="5728354"/>
            <a:ext cx="5753396" cy="36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Source: World Inequality Database. “Top 10% net personal wealth share" (2023)</a:t>
            </a:r>
          </a:p>
        </p:txBody>
      </p:sp>
      <p:sp>
        <p:nvSpPr>
          <p:cNvPr id="27" name="TextBox 26">
            <a:extLst>
              <a:ext uri="{FF2B5EF4-FFF2-40B4-BE49-F238E27FC236}">
                <a16:creationId xmlns:a16="http://schemas.microsoft.com/office/drawing/2014/main" id="{3B20C84D-2D5F-3B7B-6B12-88FECA5C2041}"/>
              </a:ext>
            </a:extLst>
          </p:cNvPr>
          <p:cNvSpPr txBox="1"/>
          <p:nvPr/>
        </p:nvSpPr>
        <p:spPr>
          <a:xfrm>
            <a:off x="371024" y="2478034"/>
            <a:ext cx="6330098" cy="1077218"/>
          </a:xfrm>
          <a:prstGeom prst="rect">
            <a:avLst/>
          </a:prstGeom>
          <a:noFill/>
        </p:spPr>
        <p:txBody>
          <a:bodyPr wrap="square">
            <a:spAutoFit/>
          </a:bodyPr>
          <a:lstStyle/>
          <a:p>
            <a:pPr lvl="1">
              <a:spcAft>
                <a:spcPts val="600"/>
              </a:spcAft>
            </a:pPr>
            <a:r>
              <a:rPr lang="en-US"/>
              <a:t>- Consumption taxes</a:t>
            </a:r>
          </a:p>
          <a:p>
            <a:pPr lvl="1">
              <a:spcAft>
                <a:spcPts val="600"/>
              </a:spcAft>
            </a:pPr>
            <a:r>
              <a:rPr lang="en-US"/>
              <a:t>- Income tax (tax havens &amp; legal loopholes)</a:t>
            </a:r>
          </a:p>
          <a:p>
            <a:pPr lvl="1">
              <a:spcAft>
                <a:spcPts val="600"/>
              </a:spcAft>
            </a:pPr>
            <a:r>
              <a:rPr lang="en-US"/>
              <a:t>- Income tax (political decision)</a:t>
            </a:r>
          </a:p>
        </p:txBody>
      </p:sp>
      <p:sp>
        <p:nvSpPr>
          <p:cNvPr id="28" name="Abgerundetes Rechteck 2">
            <a:extLst>
              <a:ext uri="{FF2B5EF4-FFF2-40B4-BE49-F238E27FC236}">
                <a16:creationId xmlns:a16="http://schemas.microsoft.com/office/drawing/2014/main" id="{9249080F-410C-CFD6-63FB-9AF494C4A2A6}"/>
              </a:ext>
            </a:extLst>
          </p:cNvPr>
          <p:cNvSpPr/>
          <p:nvPr/>
        </p:nvSpPr>
        <p:spPr>
          <a:xfrm>
            <a:off x="776839" y="4490993"/>
            <a:ext cx="5343888" cy="1695811"/>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00" b="1"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00" b="1"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00" b="1"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00" b="1"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2350"/>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2350"/>
              </a:solidFill>
              <a:effectLst/>
              <a:uLnTx/>
              <a:uFillTx/>
              <a:latin typeface="Verdana"/>
              <a:ea typeface="+mn-ea"/>
              <a:cs typeface="+mn-cs"/>
            </a:endParaRPr>
          </a:p>
        </p:txBody>
      </p:sp>
      <p:sp>
        <p:nvSpPr>
          <p:cNvPr id="29" name="Abgerundetes Rechteck 17">
            <a:extLst>
              <a:ext uri="{FF2B5EF4-FFF2-40B4-BE49-F238E27FC236}">
                <a16:creationId xmlns:a16="http://schemas.microsoft.com/office/drawing/2014/main" id="{3EE99D92-B3E3-6796-2569-CA989E314F33}"/>
              </a:ext>
            </a:extLst>
          </p:cNvPr>
          <p:cNvSpPr/>
          <p:nvPr/>
        </p:nvSpPr>
        <p:spPr>
          <a:xfrm>
            <a:off x="752113" y="3840306"/>
            <a:ext cx="5350461"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Politics</a:t>
            </a:r>
          </a:p>
        </p:txBody>
      </p:sp>
      <p:sp>
        <p:nvSpPr>
          <p:cNvPr id="32" name="TextBox 31">
            <a:extLst>
              <a:ext uri="{FF2B5EF4-FFF2-40B4-BE49-F238E27FC236}">
                <a16:creationId xmlns:a16="http://schemas.microsoft.com/office/drawing/2014/main" id="{A04227A1-C168-8991-91EE-7BD7F254351D}"/>
              </a:ext>
            </a:extLst>
          </p:cNvPr>
          <p:cNvSpPr txBox="1"/>
          <p:nvPr/>
        </p:nvSpPr>
        <p:spPr>
          <a:xfrm>
            <a:off x="429850" y="4648028"/>
            <a:ext cx="6330098" cy="1431161"/>
          </a:xfrm>
          <a:prstGeom prst="rect">
            <a:avLst/>
          </a:prstGeom>
          <a:noFill/>
        </p:spPr>
        <p:txBody>
          <a:bodyPr wrap="square">
            <a:spAutoFit/>
          </a:bodyPr>
          <a:lstStyle/>
          <a:p>
            <a:pPr lvl="1">
              <a:spcAft>
                <a:spcPts val="600"/>
              </a:spcAft>
            </a:pPr>
            <a:r>
              <a:rPr lang="en-US"/>
              <a:t>- Decline in inherited wealth?</a:t>
            </a:r>
          </a:p>
          <a:p>
            <a:pPr lvl="1">
              <a:spcAft>
                <a:spcPts val="600"/>
              </a:spcAft>
            </a:pPr>
            <a:r>
              <a:rPr lang="en-US"/>
              <a:t>- Decline in wealth inequality?</a:t>
            </a:r>
          </a:p>
          <a:p>
            <a:pPr lvl="1">
              <a:spcAft>
                <a:spcPts val="600"/>
              </a:spcAft>
            </a:pPr>
            <a:r>
              <a:rPr lang="en-US"/>
              <a:t>- Change in balance of political power</a:t>
            </a:r>
          </a:p>
          <a:p>
            <a:pPr lvl="1">
              <a:spcAft>
                <a:spcPts val="600"/>
              </a:spcAft>
            </a:pPr>
            <a:r>
              <a:rPr lang="en-US"/>
              <a:t>- Financial globalization</a:t>
            </a:r>
          </a:p>
        </p:txBody>
      </p:sp>
      <p:sp>
        <p:nvSpPr>
          <p:cNvPr id="36" name="Abgerundetes Rechteck 1">
            <a:extLst>
              <a:ext uri="{FF2B5EF4-FFF2-40B4-BE49-F238E27FC236}">
                <a16:creationId xmlns:a16="http://schemas.microsoft.com/office/drawing/2014/main" id="{5303ECB3-7156-6D50-2D43-D060FFF712B3}"/>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37" name="Abgerundetes Rechteck 9">
            <a:extLst>
              <a:ext uri="{FF2B5EF4-FFF2-40B4-BE49-F238E27FC236}">
                <a16:creationId xmlns:a16="http://schemas.microsoft.com/office/drawing/2014/main" id="{A12F901D-81FF-204E-AD8F-1FCE3EDC5196}"/>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38" name="Abgerundetes Rechteck 10">
            <a:extLst>
              <a:ext uri="{FF2B5EF4-FFF2-40B4-BE49-F238E27FC236}">
                <a16:creationId xmlns:a16="http://schemas.microsoft.com/office/drawing/2014/main" id="{A6F03951-911F-832A-E682-AF275C215AF0}"/>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39" name="Abgerundetes Rechteck 16">
            <a:extLst>
              <a:ext uri="{FF2B5EF4-FFF2-40B4-BE49-F238E27FC236}">
                <a16:creationId xmlns:a16="http://schemas.microsoft.com/office/drawing/2014/main" id="{E8FE4D7B-3145-EC97-218F-3F42866F2A1E}"/>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40" name="Abgerundetes Rechteck 17">
            <a:extLst>
              <a:ext uri="{FF2B5EF4-FFF2-40B4-BE49-F238E27FC236}">
                <a16:creationId xmlns:a16="http://schemas.microsoft.com/office/drawing/2014/main" id="{0331A0D7-ED84-B5DA-6D16-4C168608234A}"/>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42" name="Abgerundetes Rechteck 1">
            <a:extLst>
              <a:ext uri="{FF2B5EF4-FFF2-40B4-BE49-F238E27FC236}">
                <a16:creationId xmlns:a16="http://schemas.microsoft.com/office/drawing/2014/main" id="{C859C022-969B-0C74-FF22-F98D7C1A4EB4}"/>
              </a:ext>
            </a:extLst>
          </p:cNvPr>
          <p:cNvSpPr/>
          <p:nvPr/>
        </p:nvSpPr>
        <p:spPr>
          <a:xfrm>
            <a:off x="6439717"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bg1"/>
                </a:solidFill>
                <a:effectLst/>
                <a:uLnTx/>
                <a:uFillTx/>
                <a:latin typeface="Verdana"/>
                <a:ea typeface="+mn-ea"/>
                <a:cs typeface="+mn-cs"/>
              </a:rPr>
              <a:t>6</a:t>
            </a:r>
          </a:p>
        </p:txBody>
      </p:sp>
      <p:sp>
        <p:nvSpPr>
          <p:cNvPr id="43" name="Abgerundetes Rechteck 17">
            <a:extLst>
              <a:ext uri="{FF2B5EF4-FFF2-40B4-BE49-F238E27FC236}">
                <a16:creationId xmlns:a16="http://schemas.microsoft.com/office/drawing/2014/main" id="{FA62A274-3ABC-3449-D882-550E7CADC01E}"/>
              </a:ext>
            </a:extLst>
          </p:cNvPr>
          <p:cNvSpPr/>
          <p:nvPr/>
        </p:nvSpPr>
        <p:spPr>
          <a:xfrm>
            <a:off x="6656596"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rgbClr val="000000"/>
                </a:solidFill>
                <a:latin typeface="Verdana"/>
              </a:rPr>
              <a:t>7</a:t>
            </a:r>
            <a:endParaRPr kumimoji="0" lang="de-DE" sz="800" b="1" i="0" u="none" strike="noStrike" kern="1200" cap="none" spc="0" normalizeH="0" baseline="0" noProof="0">
              <a:ln>
                <a:noFill/>
              </a:ln>
              <a:solidFill>
                <a:srgbClr val="000000"/>
              </a:solidFill>
              <a:effectLst/>
              <a:uLnTx/>
              <a:uFillTx/>
              <a:latin typeface="Verdana"/>
              <a:ea typeface="+mn-ea"/>
              <a:cs typeface="+mn-cs"/>
            </a:endParaRPr>
          </a:p>
        </p:txBody>
      </p:sp>
      <p:pic>
        <p:nvPicPr>
          <p:cNvPr id="2" name="Grafik 1">
            <a:extLst>
              <a:ext uri="{FF2B5EF4-FFF2-40B4-BE49-F238E27FC236}">
                <a16:creationId xmlns:a16="http://schemas.microsoft.com/office/drawing/2014/main" id="{A48D20B4-70BF-CB60-9712-60726AE2D797}"/>
              </a:ext>
            </a:extLst>
          </p:cNvPr>
          <p:cNvPicPr>
            <a:picLocks noChangeAspect="1"/>
          </p:cNvPicPr>
          <p:nvPr/>
        </p:nvPicPr>
        <p:blipFill rotWithShape="1">
          <a:blip r:embed="rId3"/>
          <a:srcRect b="3763"/>
          <a:stretch/>
        </p:blipFill>
        <p:spPr>
          <a:xfrm>
            <a:off x="6593477" y="2170641"/>
            <a:ext cx="5298200" cy="3310934"/>
          </a:xfrm>
          <a:prstGeom prst="rect">
            <a:avLst/>
          </a:prstGeom>
        </p:spPr>
      </p:pic>
      <p:grpSp>
        <p:nvGrpSpPr>
          <p:cNvPr id="13" name="Gruppieren 12">
            <a:extLst>
              <a:ext uri="{FF2B5EF4-FFF2-40B4-BE49-F238E27FC236}">
                <a16:creationId xmlns:a16="http://schemas.microsoft.com/office/drawing/2014/main" id="{449F3591-6A80-1FE4-D134-2913CD5957B3}"/>
              </a:ext>
            </a:extLst>
          </p:cNvPr>
          <p:cNvGrpSpPr/>
          <p:nvPr/>
        </p:nvGrpSpPr>
        <p:grpSpPr>
          <a:xfrm>
            <a:off x="6773362" y="1707630"/>
            <a:ext cx="5104900" cy="4719865"/>
            <a:chOff x="6773362" y="1707630"/>
            <a:chExt cx="5104900" cy="4719865"/>
          </a:xfrm>
        </p:grpSpPr>
        <p:sp>
          <p:nvSpPr>
            <p:cNvPr id="11" name="Rechteck 10">
              <a:extLst>
                <a:ext uri="{FF2B5EF4-FFF2-40B4-BE49-F238E27FC236}">
                  <a16:creationId xmlns:a16="http://schemas.microsoft.com/office/drawing/2014/main" id="{D1A14AC6-7107-484F-4EE1-63847A640594}"/>
                </a:ext>
              </a:extLst>
            </p:cNvPr>
            <p:cNvSpPr/>
            <p:nvPr/>
          </p:nvSpPr>
          <p:spPr>
            <a:xfrm>
              <a:off x="7170340" y="6057677"/>
              <a:ext cx="4310944" cy="36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Source: Ohlsson, Henry, Jesper </a:t>
              </a:r>
              <a:r>
                <a:rPr lang="en-US" sz="900" err="1">
                  <a:solidFill>
                    <a:schemeClr val="tx1"/>
                  </a:solidFill>
                </a:rPr>
                <a:t>Roine</a:t>
              </a:r>
              <a:r>
                <a:rPr lang="en-US" sz="900">
                  <a:solidFill>
                    <a:schemeClr val="tx1"/>
                  </a:solidFill>
                </a:rPr>
                <a:t>, and Daniel </a:t>
              </a:r>
              <a:r>
                <a:rPr lang="en-US" sz="900" err="1">
                  <a:solidFill>
                    <a:schemeClr val="tx1"/>
                  </a:solidFill>
                </a:rPr>
                <a:t>Waldenström</a:t>
              </a:r>
              <a:r>
                <a:rPr lang="en-US" sz="900">
                  <a:solidFill>
                    <a:schemeClr val="tx1"/>
                  </a:solidFill>
                </a:rPr>
                <a:t>. "Inherited wealth over the path of development: Sweden, 1810–2010." (2014)</a:t>
              </a:r>
            </a:p>
          </p:txBody>
        </p:sp>
        <p:pic>
          <p:nvPicPr>
            <p:cNvPr id="12" name="Grafik 11">
              <a:extLst>
                <a:ext uri="{FF2B5EF4-FFF2-40B4-BE49-F238E27FC236}">
                  <a16:creationId xmlns:a16="http://schemas.microsoft.com/office/drawing/2014/main" id="{4AFA2C7D-A1F3-CA43-BD92-3F10519408EB}"/>
                </a:ext>
              </a:extLst>
            </p:cNvPr>
            <p:cNvPicPr>
              <a:picLocks noChangeAspect="1"/>
            </p:cNvPicPr>
            <p:nvPr/>
          </p:nvPicPr>
          <p:blipFill>
            <a:blip r:embed="rId4"/>
            <a:stretch>
              <a:fillRect/>
            </a:stretch>
          </p:blipFill>
          <p:spPr>
            <a:xfrm>
              <a:off x="6773362" y="1707630"/>
              <a:ext cx="5104900" cy="4265352"/>
            </a:xfrm>
            <a:prstGeom prst="rect">
              <a:avLst/>
            </a:prstGeom>
          </p:spPr>
        </p:pic>
      </p:grpSp>
    </p:spTree>
    <p:extLst>
      <p:ext uri="{BB962C8B-B14F-4D97-AF65-F5344CB8AC3E}">
        <p14:creationId xmlns:p14="http://schemas.microsoft.com/office/powerpoint/2010/main" val="4013025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xit" presetSubtype="4" fill="hold"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ppt_x"/>
                                          </p:val>
                                        </p:tav>
                                      </p:tavLst>
                                    </p:anim>
                                    <p:anim calcmode="lin" valueType="num">
                                      <p:cBhvr additive="base">
                                        <p:cTn id="15" dur="500"/>
                                        <p:tgtEl>
                                          <p:spTgt spid="13"/>
                                        </p:tgtEl>
                                        <p:attrNameLst>
                                          <p:attrName>ppt_y</p:attrName>
                                        </p:attrNameLst>
                                      </p:cBhvr>
                                      <p:tavLst>
                                        <p:tav tm="0">
                                          <p:val>
                                            <p:strVal val="ppt_y"/>
                                          </p:val>
                                        </p:tav>
                                        <p:tav tm="100000">
                                          <p:val>
                                            <p:strVal val="1+ppt_h/2"/>
                                          </p:val>
                                        </p:tav>
                                      </p:tavLst>
                                    </p:anim>
                                    <p:set>
                                      <p:cBhvr>
                                        <p:cTn id="1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76D8D73-135E-CD3F-1AB1-96E7A52B00B4}"/>
              </a:ext>
            </a:extLst>
          </p:cNvPr>
          <p:cNvSpPr>
            <a:spLocks noGrp="1"/>
          </p:cNvSpPr>
          <p:nvPr>
            <p:ph idx="13"/>
          </p:nvPr>
        </p:nvSpPr>
        <p:spPr/>
        <p:txBody>
          <a:bodyPr/>
          <a:lstStyle/>
          <a:p>
            <a:r>
              <a:rPr lang="de-DE"/>
              <a:t>The Future of Taxes</a:t>
            </a:r>
          </a:p>
        </p:txBody>
      </p:sp>
      <p:sp>
        <p:nvSpPr>
          <p:cNvPr id="4" name="Titel 3">
            <a:extLst>
              <a:ext uri="{FF2B5EF4-FFF2-40B4-BE49-F238E27FC236}">
                <a16:creationId xmlns:a16="http://schemas.microsoft.com/office/drawing/2014/main" id="{EB52CF0C-D83C-B77E-EAB0-7A30FCB2A7EA}"/>
              </a:ext>
            </a:extLst>
          </p:cNvPr>
          <p:cNvSpPr>
            <a:spLocks noGrp="1"/>
          </p:cNvSpPr>
          <p:nvPr>
            <p:ph type="title"/>
          </p:nvPr>
        </p:nvSpPr>
        <p:spPr/>
        <p:txBody>
          <a:bodyPr/>
          <a:lstStyle/>
          <a:p>
            <a:r>
              <a:rPr lang="de-DE"/>
              <a:t>What is the Way Forward?</a:t>
            </a:r>
          </a:p>
        </p:txBody>
      </p:sp>
      <p:sp>
        <p:nvSpPr>
          <p:cNvPr id="41" name="Textfeld 26">
            <a:extLst>
              <a:ext uri="{FF2B5EF4-FFF2-40B4-BE49-F238E27FC236}">
                <a16:creationId xmlns:a16="http://schemas.microsoft.com/office/drawing/2014/main" id="{34E6C8AE-AF32-33E6-D648-997F958FFDB2}"/>
              </a:ext>
            </a:extLst>
          </p:cNvPr>
          <p:cNvSpPr txBox="1"/>
          <p:nvPr/>
        </p:nvSpPr>
        <p:spPr>
          <a:xfrm>
            <a:off x="8660769" y="7700938"/>
            <a:ext cx="21209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Verdana"/>
                <a:ea typeface="+mn-ea"/>
                <a:cs typeface="+mn-cs"/>
              </a:rPr>
              <a:t>Consumer </a:t>
            </a:r>
            <a:r>
              <a:rPr kumimoji="0" lang="de-DE" sz="1100" b="0" i="0" u="none" strike="noStrike" kern="1200" cap="none" spc="0" normalizeH="0" baseline="0" noProof="0" err="1">
                <a:ln>
                  <a:noFill/>
                </a:ln>
                <a:solidFill>
                  <a:srgbClr val="000000"/>
                </a:solidFill>
                <a:effectLst/>
                <a:uLnTx/>
                <a:uFillTx/>
                <a:latin typeface="Verdana"/>
                <a:ea typeface="+mn-ea"/>
                <a:cs typeface="+mn-cs"/>
              </a:rPr>
              <a:t>surveys</a:t>
            </a:r>
            <a:endParaRPr kumimoji="0" lang="de-DE" sz="1100" b="0" i="0" u="none" strike="noStrike" kern="1200" cap="none" spc="0" normalizeH="0" baseline="0" noProof="0">
              <a:ln>
                <a:noFill/>
              </a:ln>
              <a:solidFill>
                <a:srgbClr val="000000"/>
              </a:solidFill>
              <a:effectLst/>
              <a:uLnTx/>
              <a:uFillTx/>
              <a:latin typeface="Verdana"/>
              <a:ea typeface="+mn-ea"/>
              <a:cs typeface="+mn-cs"/>
            </a:endParaRPr>
          </a:p>
        </p:txBody>
      </p:sp>
      <p:graphicFrame>
        <p:nvGraphicFramePr>
          <p:cNvPr id="8" name="Content Placeholder 7">
            <a:extLst>
              <a:ext uri="{FF2B5EF4-FFF2-40B4-BE49-F238E27FC236}">
                <a16:creationId xmlns:a16="http://schemas.microsoft.com/office/drawing/2014/main" id="{B137E7C4-A381-CCA2-BF13-270620C64E83}"/>
              </a:ext>
            </a:extLst>
          </p:cNvPr>
          <p:cNvGraphicFramePr>
            <a:graphicFrameLocks noGrp="1"/>
          </p:cNvGraphicFramePr>
          <p:nvPr>
            <p:ph idx="1"/>
            <p:extLst>
              <p:ext uri="{D42A27DB-BD31-4B8C-83A1-F6EECF244321}">
                <p14:modId xmlns:p14="http://schemas.microsoft.com/office/powerpoint/2010/main" val="4026412196"/>
              </p:ext>
            </p:extLst>
          </p:nvPr>
        </p:nvGraphicFramePr>
        <p:xfrm>
          <a:off x="616025" y="1600639"/>
          <a:ext cx="10346192" cy="462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bgerundetes Rechteck 1">
            <a:extLst>
              <a:ext uri="{FF2B5EF4-FFF2-40B4-BE49-F238E27FC236}">
                <a16:creationId xmlns:a16="http://schemas.microsoft.com/office/drawing/2014/main" id="{A5D645B5-490E-9769-AC09-5884CA1F3513}"/>
              </a:ext>
            </a:extLst>
          </p:cNvPr>
          <p:cNvSpPr/>
          <p:nvPr/>
        </p:nvSpPr>
        <p:spPr>
          <a:xfrm>
            <a:off x="6005959"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4</a:t>
            </a:r>
          </a:p>
        </p:txBody>
      </p:sp>
      <p:sp>
        <p:nvSpPr>
          <p:cNvPr id="10" name="Abgerundetes Rechteck 9">
            <a:extLst>
              <a:ext uri="{FF2B5EF4-FFF2-40B4-BE49-F238E27FC236}">
                <a16:creationId xmlns:a16="http://schemas.microsoft.com/office/drawing/2014/main" id="{B9661FEB-5B07-DA91-CDEE-70E7C64C7A91}"/>
              </a:ext>
            </a:extLst>
          </p:cNvPr>
          <p:cNvSpPr/>
          <p:nvPr/>
        </p:nvSpPr>
        <p:spPr>
          <a:xfrm>
            <a:off x="5789080"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3</a:t>
            </a:r>
          </a:p>
        </p:txBody>
      </p:sp>
      <p:sp>
        <p:nvSpPr>
          <p:cNvPr id="11" name="Abgerundetes Rechteck 10">
            <a:extLst>
              <a:ext uri="{FF2B5EF4-FFF2-40B4-BE49-F238E27FC236}">
                <a16:creationId xmlns:a16="http://schemas.microsoft.com/office/drawing/2014/main" id="{A5F83B11-0274-AFEB-3D3D-82F1584824EB}"/>
              </a:ext>
            </a:extLst>
          </p:cNvPr>
          <p:cNvSpPr/>
          <p:nvPr/>
        </p:nvSpPr>
        <p:spPr>
          <a:xfrm>
            <a:off x="5572201" y="6529410"/>
            <a:ext cx="180000" cy="180000"/>
          </a:xfrm>
          <a:prstGeom prst="roundRect">
            <a:avLst/>
          </a:prstGeom>
          <a:solidFill>
            <a:srgbClr val="80CFE9"/>
          </a:solidFill>
          <a:ln>
            <a:solidFill>
              <a:srgbClr val="80C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chemeClr val="tx1"/>
                </a:solidFill>
                <a:effectLst/>
                <a:uLnTx/>
                <a:uFillTx/>
                <a:latin typeface="Verdana"/>
                <a:ea typeface="+mn-ea"/>
                <a:cs typeface="+mn-cs"/>
              </a:rPr>
              <a:t>2</a:t>
            </a:r>
          </a:p>
        </p:txBody>
      </p:sp>
      <p:sp>
        <p:nvSpPr>
          <p:cNvPr id="12" name="Abgerundetes Rechteck 16">
            <a:extLst>
              <a:ext uri="{FF2B5EF4-FFF2-40B4-BE49-F238E27FC236}">
                <a16:creationId xmlns:a16="http://schemas.microsoft.com/office/drawing/2014/main" id="{6808803B-2368-BFBD-79EA-4EEF0E53A1C1}"/>
              </a:ext>
            </a:extLst>
          </p:cNvPr>
          <p:cNvSpPr/>
          <p:nvPr/>
        </p:nvSpPr>
        <p:spPr>
          <a:xfrm>
            <a:off x="5355322"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1</a:t>
            </a:r>
          </a:p>
        </p:txBody>
      </p:sp>
      <p:sp>
        <p:nvSpPr>
          <p:cNvPr id="18" name="Abgerundetes Rechteck 17">
            <a:extLst>
              <a:ext uri="{FF2B5EF4-FFF2-40B4-BE49-F238E27FC236}">
                <a16:creationId xmlns:a16="http://schemas.microsoft.com/office/drawing/2014/main" id="{9AF15226-F641-806F-42B3-98AFAB96DFDD}"/>
              </a:ext>
            </a:extLst>
          </p:cNvPr>
          <p:cNvSpPr/>
          <p:nvPr/>
        </p:nvSpPr>
        <p:spPr>
          <a:xfrm>
            <a:off x="6222838"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5</a:t>
            </a:r>
          </a:p>
        </p:txBody>
      </p:sp>
      <p:sp>
        <p:nvSpPr>
          <p:cNvPr id="19" name="Abgerundetes Rechteck 1">
            <a:extLst>
              <a:ext uri="{FF2B5EF4-FFF2-40B4-BE49-F238E27FC236}">
                <a16:creationId xmlns:a16="http://schemas.microsoft.com/office/drawing/2014/main" id="{45879166-934A-F19F-FA9D-EA4EECE7B3CD}"/>
              </a:ext>
            </a:extLst>
          </p:cNvPr>
          <p:cNvSpPr/>
          <p:nvPr/>
        </p:nvSpPr>
        <p:spPr>
          <a:xfrm>
            <a:off x="6439717" y="6529410"/>
            <a:ext cx="180000" cy="1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1" i="0" u="none" strike="noStrike" kern="1200" cap="none" spc="0" normalizeH="0" baseline="0" noProof="0">
                <a:ln>
                  <a:noFill/>
                </a:ln>
                <a:solidFill>
                  <a:srgbClr val="000000"/>
                </a:solidFill>
                <a:effectLst/>
                <a:uLnTx/>
                <a:uFillTx/>
                <a:latin typeface="Verdana"/>
                <a:ea typeface="+mn-ea"/>
                <a:cs typeface="+mn-cs"/>
              </a:rPr>
              <a:t>6</a:t>
            </a:r>
          </a:p>
        </p:txBody>
      </p:sp>
      <p:sp>
        <p:nvSpPr>
          <p:cNvPr id="20" name="Abgerundetes Rechteck 17">
            <a:extLst>
              <a:ext uri="{FF2B5EF4-FFF2-40B4-BE49-F238E27FC236}">
                <a16:creationId xmlns:a16="http://schemas.microsoft.com/office/drawing/2014/main" id="{C1CB71BB-5461-E8D6-3820-EBB5AF184C62}"/>
              </a:ext>
            </a:extLst>
          </p:cNvPr>
          <p:cNvSpPr/>
          <p:nvPr/>
        </p:nvSpPr>
        <p:spPr>
          <a:xfrm>
            <a:off x="6656596" y="6529410"/>
            <a:ext cx="180000" cy="180000"/>
          </a:xfrm>
          <a:prstGeom prst="roundRect">
            <a:avLst/>
          </a:prstGeom>
          <a:solidFill>
            <a:srgbClr val="4B2582"/>
          </a:solidFill>
          <a:ln>
            <a:solidFill>
              <a:srgbClr val="4B2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b="1">
                <a:solidFill>
                  <a:schemeClr val="bg1"/>
                </a:solidFill>
                <a:latin typeface="Verdana"/>
              </a:rPr>
              <a:t>7</a:t>
            </a:r>
            <a:endParaRPr kumimoji="0" lang="de-DE" sz="800" b="1" i="0" u="none" strike="noStrike" kern="1200" cap="none" spc="0" normalizeH="0" baseline="0" noProof="0">
              <a:ln>
                <a:noFill/>
              </a:ln>
              <a:solidFill>
                <a:schemeClr val="bg1"/>
              </a:solidFill>
              <a:effectLst/>
              <a:uLnTx/>
              <a:uFillTx/>
              <a:latin typeface="Verdana"/>
              <a:ea typeface="+mn-ea"/>
              <a:cs typeface="+mn-cs"/>
            </a:endParaRPr>
          </a:p>
        </p:txBody>
      </p:sp>
    </p:spTree>
    <p:extLst>
      <p:ext uri="{BB962C8B-B14F-4D97-AF65-F5344CB8AC3E}">
        <p14:creationId xmlns:p14="http://schemas.microsoft.com/office/powerpoint/2010/main" val="3432640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9641B09-D824-A392-E4BF-FAB582ADAD8D}"/>
              </a:ext>
            </a:extLst>
          </p:cNvPr>
          <p:cNvGraphicFramePr>
            <a:graphicFrameLocks noChangeAspect="1"/>
          </p:cNvGraphicFramePr>
          <p:nvPr>
            <p:custDataLst>
              <p:tags r:id="rId1"/>
            </p:custDataLst>
            <p:extLst>
              <p:ext uri="{D42A27DB-BD31-4B8C-83A1-F6EECF244321}">
                <p14:modId xmlns:p14="http://schemas.microsoft.com/office/powerpoint/2010/main" val="3044641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6" progId="TCLayout.ActiveDocument.1">
                  <p:embed/>
                </p:oleObj>
              </mc:Choice>
              <mc:Fallback>
                <p:oleObj name="think-cell Folie" r:id="rId3" imgW="395" imgH="396" progId="TCLayout.ActiveDocument.1">
                  <p:embed/>
                  <p:pic>
                    <p:nvPicPr>
                      <p:cNvPr id="5" name="Objekt 4" hidden="1">
                        <a:extLst>
                          <a:ext uri="{FF2B5EF4-FFF2-40B4-BE49-F238E27FC236}">
                            <a16:creationId xmlns:a16="http://schemas.microsoft.com/office/drawing/2014/main" id="{A9641B09-D824-A392-E4BF-FAB582ADAD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82219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02E7F11-5C69-4262-541E-C9E6ED319AF5}"/>
              </a:ext>
            </a:extLst>
          </p:cNvPr>
          <p:cNvSpPr txBox="1"/>
          <p:nvPr/>
        </p:nvSpPr>
        <p:spPr>
          <a:xfrm>
            <a:off x="609600" y="5599700"/>
            <a:ext cx="11010163" cy="820864"/>
          </a:xfrm>
          <a:prstGeom prst="roundRect">
            <a:avLst/>
          </a:prstGeom>
          <a:noFill/>
          <a:ln>
            <a:solidFill>
              <a:srgbClr val="4B2582"/>
            </a:solidFill>
          </a:ln>
        </p:spPr>
        <p:txBody>
          <a:bodyPr wrap="square" rtlCol="0" anchor="ctr">
            <a:spAutoFit/>
          </a:bodyPr>
          <a:lstStyle/>
          <a:p>
            <a:pPr algn="ctr"/>
            <a:endParaRPr lang="en-US" sz="1200" b="1"/>
          </a:p>
        </p:txBody>
      </p:sp>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Event study setup </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General Approach</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do Stocks react to Fed Sentiment?</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An</a:t>
            </a:r>
            <a:r>
              <a:rPr lang="de-DE" sz="1600" b="1">
                <a:solidFill>
                  <a:srgbClr val="002350"/>
                </a:solidFill>
                <a:latin typeface="Verdana"/>
              </a:rPr>
              <a:t>alysis of Abnormal Returns</a:t>
            </a:r>
            <a:endParaRPr kumimoji="0" lang="de-DE" sz="1600" b="1" i="0" u="none" strike="noStrike" kern="1200" cap="none" spc="0" normalizeH="0" baseline="0" noProof="0">
              <a:ln>
                <a:noFill/>
              </a:ln>
              <a:solidFill>
                <a:srgbClr val="002350"/>
              </a:solidFill>
              <a:effectLst/>
              <a:uLnTx/>
              <a:uFillTx/>
              <a:latin typeface="Verdana"/>
              <a:ea typeface="+mn-ea"/>
              <a:cs typeface="+mn-cs"/>
            </a:endParaRP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Specification</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255933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How do we define abnormal returns</a:t>
            </a:r>
            <a:endParaRPr lang="en-US" sz="1400" b="1">
              <a:solidFill>
                <a:srgbClr val="002350"/>
              </a:solidFill>
            </a:endParaRP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Constant Mean Return Model </a:t>
            </a: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a:t>
            </a:r>
            <a:r>
              <a:rPr kumimoji="0" lang="en-US" sz="1400" b="1" i="0" u="none" strike="noStrike" kern="1200" cap="none" spc="0" normalizeH="0" baseline="0" noProof="0" err="1">
                <a:ln>
                  <a:noFill/>
                </a:ln>
                <a:solidFill>
                  <a:srgbClr val="002350"/>
                </a:solidFill>
                <a:effectLst/>
                <a:uLnTx/>
                <a:uFillTx/>
                <a:latin typeface="Verdana"/>
                <a:ea typeface="+mn-ea"/>
                <a:cs typeface="+mn-cs"/>
              </a:rPr>
              <a:t>MacKinlay</a:t>
            </a:r>
            <a:r>
              <a:rPr kumimoji="0" lang="en-US" sz="1400" b="1" i="0" u="none" strike="noStrike" kern="1200" cap="none" spc="0" normalizeH="0" baseline="0" noProof="0">
                <a:ln>
                  <a:noFill/>
                </a:ln>
                <a:solidFill>
                  <a:srgbClr val="002350"/>
                </a:solidFill>
                <a:effectLst/>
                <a:uLnTx/>
                <a:uFillTx/>
                <a:latin typeface="Verdana"/>
                <a:ea typeface="+mn-ea"/>
                <a:cs typeface="+mn-cs"/>
              </a:rPr>
              <a:t>, 1997)</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8"/>
            <a:ext cx="5396399" cy="2559340"/>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What Variables do we use</a:t>
            </a:r>
          </a:p>
          <a:p>
            <a:pPr lvl="0" algn="ctr"/>
            <a:endParaRPr lang="en-US" sz="1400" b="1">
              <a:solidFill>
                <a:srgbClr val="002350"/>
              </a:solidFill>
            </a:endParaRPr>
          </a:p>
          <a:p>
            <a:pPr lvl="0" algn="ctr"/>
            <a:endParaRPr lang="en-US" sz="1400" b="1">
              <a:solidFill>
                <a:srgbClr val="002350"/>
              </a:solidFill>
            </a:endParaRPr>
          </a:p>
          <a:p>
            <a:pPr lvl="0" algn="ctr"/>
            <a:endParaRPr lang="en-US" sz="1400" b="1">
              <a:solidFill>
                <a:srgbClr val="002350"/>
              </a:solidFill>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11441"/>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17380"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Geschweifte Klammer rechts 27">
            <a:extLst>
              <a:ext uri="{FF2B5EF4-FFF2-40B4-BE49-F238E27FC236}">
                <a16:creationId xmlns:a16="http://schemas.microsoft.com/office/drawing/2014/main" id="{5489347D-585C-619B-8102-1BB7B7B1D92B}"/>
              </a:ext>
            </a:extLst>
          </p:cNvPr>
          <p:cNvSpPr/>
          <p:nvPr/>
        </p:nvSpPr>
        <p:spPr>
          <a:xfrm rot="5400000">
            <a:off x="3251030" y="2473876"/>
            <a:ext cx="139146" cy="4968831"/>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0" name="Textfeld 36">
            <a:extLst>
              <a:ext uri="{FF2B5EF4-FFF2-40B4-BE49-F238E27FC236}">
                <a16:creationId xmlns:a16="http://schemas.microsoft.com/office/drawing/2014/main" id="{75079D68-F276-E4C2-74B4-77774A30549A}"/>
              </a:ext>
            </a:extLst>
          </p:cNvPr>
          <p:cNvSpPr txBox="1"/>
          <p:nvPr/>
        </p:nvSpPr>
        <p:spPr>
          <a:xfrm>
            <a:off x="836187" y="5073929"/>
            <a:ext cx="49688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Verdana"/>
                <a:ea typeface="+mn-ea"/>
                <a:cs typeface="+mn-cs"/>
              </a:rPr>
              <a:t>Calculate Abnormal returns for t+1 and regress:</a:t>
            </a:r>
            <a:endParaRPr kumimoji="0" lang="de-DE" sz="1200" b="1" i="0" u="none" strike="noStrike" kern="1200" cap="none" spc="0" normalizeH="0" baseline="0" noProof="0">
              <a:ln>
                <a:noFill/>
              </a:ln>
              <a:solidFill>
                <a:srgbClr val="000000"/>
              </a:solidFill>
              <a:effectLst/>
              <a:uLnTx/>
              <a:uFillTx/>
              <a:latin typeface="Verdana"/>
              <a:ea typeface="+mn-ea"/>
              <a:cs typeface="+mn-cs"/>
            </a:endParaRPr>
          </a:p>
        </p:txBody>
      </p:sp>
      <p:sp>
        <p:nvSpPr>
          <p:cNvPr id="17" name="Abgerundetes Rechteck 37">
            <a:extLst>
              <a:ext uri="{FF2B5EF4-FFF2-40B4-BE49-F238E27FC236}">
                <a16:creationId xmlns:a16="http://schemas.microsoft.com/office/drawing/2014/main" id="{E0672D83-6FC0-6F5A-ED35-77E96E2A6973}"/>
              </a:ext>
            </a:extLst>
          </p:cNvPr>
          <p:cNvSpPr/>
          <p:nvPr/>
        </p:nvSpPr>
        <p:spPr>
          <a:xfrm>
            <a:off x="2051825" y="4192421"/>
            <a:ext cx="2520727"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pic>
        <p:nvPicPr>
          <p:cNvPr id="16" name="Picture 15">
            <a:extLst>
              <a:ext uri="{FF2B5EF4-FFF2-40B4-BE49-F238E27FC236}">
                <a16:creationId xmlns:a16="http://schemas.microsoft.com/office/drawing/2014/main" id="{33E0A096-3D14-566C-F7D9-FA001B59CE91}"/>
              </a:ext>
            </a:extLst>
          </p:cNvPr>
          <p:cNvPicPr>
            <a:picLocks noChangeAspect="1"/>
          </p:cNvPicPr>
          <p:nvPr/>
        </p:nvPicPr>
        <p:blipFill>
          <a:blip r:embed="rId3"/>
          <a:stretch>
            <a:fillRect/>
          </a:stretch>
        </p:blipFill>
        <p:spPr>
          <a:xfrm>
            <a:off x="2263668" y="4237604"/>
            <a:ext cx="2097039" cy="623943"/>
          </a:xfrm>
          <a:prstGeom prst="rect">
            <a:avLst/>
          </a:prstGeom>
        </p:spPr>
      </p:pic>
      <p:pic>
        <p:nvPicPr>
          <p:cNvPr id="19" name="Picture 18">
            <a:extLst>
              <a:ext uri="{FF2B5EF4-FFF2-40B4-BE49-F238E27FC236}">
                <a16:creationId xmlns:a16="http://schemas.microsoft.com/office/drawing/2014/main" id="{C9AE155D-76D0-43B8-77FE-DD526F1E7A70}"/>
              </a:ext>
            </a:extLst>
          </p:cNvPr>
          <p:cNvPicPr>
            <a:picLocks noChangeAspect="1"/>
          </p:cNvPicPr>
          <p:nvPr/>
        </p:nvPicPr>
        <p:blipFill>
          <a:blip r:embed="rId4"/>
          <a:stretch>
            <a:fillRect/>
          </a:stretch>
        </p:blipFill>
        <p:spPr>
          <a:xfrm>
            <a:off x="685800" y="5658620"/>
            <a:ext cx="10837333" cy="710906"/>
          </a:xfrm>
          <a:prstGeom prst="rect">
            <a:avLst/>
          </a:prstGeom>
        </p:spPr>
      </p:pic>
      <p:sp>
        <p:nvSpPr>
          <p:cNvPr id="21" name="Abgerundetes Rechteck 37">
            <a:extLst>
              <a:ext uri="{FF2B5EF4-FFF2-40B4-BE49-F238E27FC236}">
                <a16:creationId xmlns:a16="http://schemas.microsoft.com/office/drawing/2014/main" id="{EF484B8E-F096-C8F4-C3D7-23A6CA40273B}"/>
              </a:ext>
            </a:extLst>
          </p:cNvPr>
          <p:cNvSpPr/>
          <p:nvPr/>
        </p:nvSpPr>
        <p:spPr>
          <a:xfrm>
            <a:off x="63427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2" name="Abgerundetes Rechteck 37">
            <a:extLst>
              <a:ext uri="{FF2B5EF4-FFF2-40B4-BE49-F238E27FC236}">
                <a16:creationId xmlns:a16="http://schemas.microsoft.com/office/drawing/2014/main" id="{DA14A9A5-A42F-A873-8906-EDDCDD43EB00}"/>
              </a:ext>
            </a:extLst>
          </p:cNvPr>
          <p:cNvSpPr/>
          <p:nvPr/>
        </p:nvSpPr>
        <p:spPr>
          <a:xfrm>
            <a:off x="6342721" y="4227987"/>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7" name="Abgerundetes Rechteck 37">
            <a:extLst>
              <a:ext uri="{FF2B5EF4-FFF2-40B4-BE49-F238E27FC236}">
                <a16:creationId xmlns:a16="http://schemas.microsoft.com/office/drawing/2014/main" id="{35A8CC92-12F1-6918-0A0F-8C102684F16D}"/>
              </a:ext>
            </a:extLst>
          </p:cNvPr>
          <p:cNvSpPr/>
          <p:nvPr/>
        </p:nvSpPr>
        <p:spPr>
          <a:xfrm>
            <a:off x="6342721" y="4877476"/>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8" name="Abgerundetes Rechteck 37">
            <a:extLst>
              <a:ext uri="{FF2B5EF4-FFF2-40B4-BE49-F238E27FC236}">
                <a16:creationId xmlns:a16="http://schemas.microsoft.com/office/drawing/2014/main" id="{27BA7F38-60BE-BBDD-3773-0088E99260DC}"/>
              </a:ext>
            </a:extLst>
          </p:cNvPr>
          <p:cNvSpPr/>
          <p:nvPr/>
        </p:nvSpPr>
        <p:spPr>
          <a:xfrm>
            <a:off x="90605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29" name="Abgerundetes Rechteck 37">
            <a:extLst>
              <a:ext uri="{FF2B5EF4-FFF2-40B4-BE49-F238E27FC236}">
                <a16:creationId xmlns:a16="http://schemas.microsoft.com/office/drawing/2014/main" id="{4CE915A6-98C0-6CF4-EA47-03D05C8D269C}"/>
              </a:ext>
            </a:extLst>
          </p:cNvPr>
          <p:cNvSpPr/>
          <p:nvPr/>
        </p:nvSpPr>
        <p:spPr>
          <a:xfrm>
            <a:off x="9060521" y="4227987"/>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0" name="Abgerundetes Rechteck 37">
            <a:extLst>
              <a:ext uri="{FF2B5EF4-FFF2-40B4-BE49-F238E27FC236}">
                <a16:creationId xmlns:a16="http://schemas.microsoft.com/office/drawing/2014/main" id="{0570415B-FF34-B86A-A577-4336D3168461}"/>
              </a:ext>
            </a:extLst>
          </p:cNvPr>
          <p:cNvSpPr/>
          <p:nvPr/>
        </p:nvSpPr>
        <p:spPr>
          <a:xfrm>
            <a:off x="9060521" y="4877476"/>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1" name="TextBox 30">
            <a:extLst>
              <a:ext uri="{FF2B5EF4-FFF2-40B4-BE49-F238E27FC236}">
                <a16:creationId xmlns:a16="http://schemas.microsoft.com/office/drawing/2014/main" id="{C260AABB-2A2A-7602-421F-C003869A5805}"/>
              </a:ext>
            </a:extLst>
          </p:cNvPr>
          <p:cNvSpPr txBox="1"/>
          <p:nvPr/>
        </p:nvSpPr>
        <p:spPr>
          <a:xfrm>
            <a:off x="6839751"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35" name="TextBox 34">
            <a:extLst>
              <a:ext uri="{FF2B5EF4-FFF2-40B4-BE49-F238E27FC236}">
                <a16:creationId xmlns:a16="http://schemas.microsoft.com/office/drawing/2014/main" id="{DACCEACD-C890-E8B2-DABF-45F78F9858D5}"/>
              </a:ext>
            </a:extLst>
          </p:cNvPr>
          <p:cNvSpPr txBox="1"/>
          <p:nvPr/>
        </p:nvSpPr>
        <p:spPr>
          <a:xfrm>
            <a:off x="6839751" y="4225529"/>
            <a:ext cx="272296" cy="461665"/>
          </a:xfrm>
          <a:prstGeom prst="rect">
            <a:avLst/>
          </a:prstGeom>
          <a:noFill/>
        </p:spPr>
        <p:txBody>
          <a:bodyPr wrap="square" rtlCol="0" anchor="ctr">
            <a:spAutoFit/>
          </a:bodyPr>
          <a:lstStyle/>
          <a:p>
            <a:r>
              <a:rPr lang="en-US" sz="2400" b="1">
                <a:solidFill>
                  <a:srgbClr val="4B2582"/>
                </a:solidFill>
              </a:rPr>
              <a:t>:</a:t>
            </a:r>
          </a:p>
        </p:txBody>
      </p:sp>
      <p:sp>
        <p:nvSpPr>
          <p:cNvPr id="36" name="TextBox 35">
            <a:extLst>
              <a:ext uri="{FF2B5EF4-FFF2-40B4-BE49-F238E27FC236}">
                <a16:creationId xmlns:a16="http://schemas.microsoft.com/office/drawing/2014/main" id="{41205A63-B727-E9F6-E093-9F970EE5C9EF}"/>
              </a:ext>
            </a:extLst>
          </p:cNvPr>
          <p:cNvSpPr txBox="1"/>
          <p:nvPr/>
        </p:nvSpPr>
        <p:spPr>
          <a:xfrm>
            <a:off x="6839751" y="4876694"/>
            <a:ext cx="272296" cy="461665"/>
          </a:xfrm>
          <a:prstGeom prst="rect">
            <a:avLst/>
          </a:prstGeom>
          <a:noFill/>
        </p:spPr>
        <p:txBody>
          <a:bodyPr wrap="square" rtlCol="0" anchor="ctr">
            <a:spAutoFit/>
          </a:bodyPr>
          <a:lstStyle/>
          <a:p>
            <a:r>
              <a:rPr lang="en-US" sz="2400" b="1">
                <a:solidFill>
                  <a:srgbClr val="4B2582"/>
                </a:solidFill>
              </a:rPr>
              <a:t>:</a:t>
            </a:r>
          </a:p>
        </p:txBody>
      </p:sp>
      <p:sp>
        <p:nvSpPr>
          <p:cNvPr id="37" name="TextBox 36">
            <a:extLst>
              <a:ext uri="{FF2B5EF4-FFF2-40B4-BE49-F238E27FC236}">
                <a16:creationId xmlns:a16="http://schemas.microsoft.com/office/drawing/2014/main" id="{E7C0177E-DBC1-AAEA-7110-3F4A41BF8E8B}"/>
              </a:ext>
            </a:extLst>
          </p:cNvPr>
          <p:cNvSpPr txBox="1"/>
          <p:nvPr/>
        </p:nvSpPr>
        <p:spPr>
          <a:xfrm>
            <a:off x="9554396"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39" name="TextBox 38">
            <a:extLst>
              <a:ext uri="{FF2B5EF4-FFF2-40B4-BE49-F238E27FC236}">
                <a16:creationId xmlns:a16="http://schemas.microsoft.com/office/drawing/2014/main" id="{CE68AE3B-FD2C-7D58-2A12-D0B3B5C70643}"/>
              </a:ext>
            </a:extLst>
          </p:cNvPr>
          <p:cNvSpPr txBox="1"/>
          <p:nvPr/>
        </p:nvSpPr>
        <p:spPr>
          <a:xfrm>
            <a:off x="9554396" y="4225529"/>
            <a:ext cx="272296" cy="461665"/>
          </a:xfrm>
          <a:prstGeom prst="rect">
            <a:avLst/>
          </a:prstGeom>
          <a:noFill/>
        </p:spPr>
        <p:txBody>
          <a:bodyPr wrap="square" rtlCol="0" anchor="ctr">
            <a:spAutoFit/>
          </a:bodyPr>
          <a:lstStyle/>
          <a:p>
            <a:r>
              <a:rPr lang="en-US" sz="2400" b="1">
                <a:solidFill>
                  <a:srgbClr val="4B2582"/>
                </a:solidFill>
              </a:rPr>
              <a:t>:</a:t>
            </a:r>
          </a:p>
        </p:txBody>
      </p:sp>
      <p:sp>
        <p:nvSpPr>
          <p:cNvPr id="41" name="TextBox 40">
            <a:extLst>
              <a:ext uri="{FF2B5EF4-FFF2-40B4-BE49-F238E27FC236}">
                <a16:creationId xmlns:a16="http://schemas.microsoft.com/office/drawing/2014/main" id="{B0211346-EA32-5D3F-3FEA-B2359494549D}"/>
              </a:ext>
            </a:extLst>
          </p:cNvPr>
          <p:cNvSpPr txBox="1"/>
          <p:nvPr/>
        </p:nvSpPr>
        <p:spPr>
          <a:xfrm>
            <a:off x="9554396" y="4876694"/>
            <a:ext cx="272296" cy="461665"/>
          </a:xfrm>
          <a:prstGeom prst="rect">
            <a:avLst/>
          </a:prstGeom>
          <a:noFill/>
        </p:spPr>
        <p:txBody>
          <a:bodyPr wrap="square" rtlCol="0" anchor="ctr">
            <a:spAutoFit/>
          </a:bodyPr>
          <a:lstStyle/>
          <a:p>
            <a:r>
              <a:rPr lang="en-US" sz="2400" b="1">
                <a:solidFill>
                  <a:srgbClr val="4B2582"/>
                </a:solidFill>
              </a:rPr>
              <a:t>:</a:t>
            </a:r>
          </a:p>
        </p:txBody>
      </p:sp>
      <p:sp>
        <p:nvSpPr>
          <p:cNvPr id="42" name="TextBox 41">
            <a:extLst>
              <a:ext uri="{FF2B5EF4-FFF2-40B4-BE49-F238E27FC236}">
                <a16:creationId xmlns:a16="http://schemas.microsoft.com/office/drawing/2014/main" id="{5C9D5840-1DE3-BAE6-3E46-84A42CA3ABA6}"/>
              </a:ext>
            </a:extLst>
          </p:cNvPr>
          <p:cNvSpPr txBox="1"/>
          <p:nvPr/>
        </p:nvSpPr>
        <p:spPr>
          <a:xfrm>
            <a:off x="7148722" y="3616186"/>
            <a:ext cx="1411078" cy="461665"/>
          </a:xfrm>
          <a:prstGeom prst="rect">
            <a:avLst/>
          </a:prstGeom>
          <a:noFill/>
          <a:ln>
            <a:noFill/>
          </a:ln>
        </p:spPr>
        <p:txBody>
          <a:bodyPr wrap="square" rtlCol="0" anchor="ctr">
            <a:spAutoFit/>
          </a:bodyPr>
          <a:lstStyle/>
          <a:p>
            <a:r>
              <a:rPr lang="en-US" sz="1200" b="1"/>
              <a:t>Sentiment Score</a:t>
            </a:r>
          </a:p>
        </p:txBody>
      </p:sp>
      <p:sp>
        <p:nvSpPr>
          <p:cNvPr id="43" name="TextBox 42">
            <a:extLst>
              <a:ext uri="{FF2B5EF4-FFF2-40B4-BE49-F238E27FC236}">
                <a16:creationId xmlns:a16="http://schemas.microsoft.com/office/drawing/2014/main" id="{5229EBF3-F37C-A411-C5A8-B339182B1441}"/>
              </a:ext>
            </a:extLst>
          </p:cNvPr>
          <p:cNvSpPr txBox="1"/>
          <p:nvPr/>
        </p:nvSpPr>
        <p:spPr>
          <a:xfrm>
            <a:off x="7148722" y="4252605"/>
            <a:ext cx="1411078" cy="461665"/>
          </a:xfrm>
          <a:prstGeom prst="rect">
            <a:avLst/>
          </a:prstGeom>
          <a:noFill/>
          <a:ln>
            <a:noFill/>
          </a:ln>
        </p:spPr>
        <p:txBody>
          <a:bodyPr wrap="square" rtlCol="0" anchor="ctr">
            <a:spAutoFit/>
          </a:bodyPr>
          <a:lstStyle/>
          <a:p>
            <a:r>
              <a:rPr lang="en-US" sz="1200" b="1"/>
              <a:t>Fed Funds Rate</a:t>
            </a:r>
          </a:p>
        </p:txBody>
      </p:sp>
      <p:sp>
        <p:nvSpPr>
          <p:cNvPr id="44" name="TextBox 43">
            <a:extLst>
              <a:ext uri="{FF2B5EF4-FFF2-40B4-BE49-F238E27FC236}">
                <a16:creationId xmlns:a16="http://schemas.microsoft.com/office/drawing/2014/main" id="{679C0843-F8F9-0150-64FB-1AB9EBC60912}"/>
              </a:ext>
            </a:extLst>
          </p:cNvPr>
          <p:cNvSpPr txBox="1"/>
          <p:nvPr/>
        </p:nvSpPr>
        <p:spPr>
          <a:xfrm>
            <a:off x="7148722" y="4901547"/>
            <a:ext cx="1411078" cy="461665"/>
          </a:xfrm>
          <a:prstGeom prst="rect">
            <a:avLst/>
          </a:prstGeom>
          <a:noFill/>
          <a:ln>
            <a:noFill/>
          </a:ln>
        </p:spPr>
        <p:txBody>
          <a:bodyPr wrap="square" rtlCol="0" anchor="ctr">
            <a:spAutoFit/>
          </a:bodyPr>
          <a:lstStyle/>
          <a:p>
            <a:r>
              <a:rPr lang="en-US" sz="1200" b="1"/>
              <a:t>Change in IR (Surprise)</a:t>
            </a:r>
          </a:p>
        </p:txBody>
      </p:sp>
      <p:sp>
        <p:nvSpPr>
          <p:cNvPr id="45" name="TextBox 44">
            <a:extLst>
              <a:ext uri="{FF2B5EF4-FFF2-40B4-BE49-F238E27FC236}">
                <a16:creationId xmlns:a16="http://schemas.microsoft.com/office/drawing/2014/main" id="{A5E6E00D-FFE1-7140-EE6B-34252478E72F}"/>
              </a:ext>
            </a:extLst>
          </p:cNvPr>
          <p:cNvSpPr txBox="1"/>
          <p:nvPr/>
        </p:nvSpPr>
        <p:spPr>
          <a:xfrm>
            <a:off x="9863367" y="3616186"/>
            <a:ext cx="1411078" cy="461665"/>
          </a:xfrm>
          <a:prstGeom prst="rect">
            <a:avLst/>
          </a:prstGeom>
          <a:noFill/>
          <a:ln>
            <a:noFill/>
          </a:ln>
        </p:spPr>
        <p:txBody>
          <a:bodyPr wrap="square" rtlCol="0" anchor="ctr">
            <a:spAutoFit/>
          </a:bodyPr>
          <a:lstStyle/>
          <a:p>
            <a:r>
              <a:rPr lang="en-US" sz="1200" b="1"/>
              <a:t>Debt/Equity Ratio</a:t>
            </a:r>
          </a:p>
        </p:txBody>
      </p:sp>
      <p:sp>
        <p:nvSpPr>
          <p:cNvPr id="46" name="TextBox 45">
            <a:extLst>
              <a:ext uri="{FF2B5EF4-FFF2-40B4-BE49-F238E27FC236}">
                <a16:creationId xmlns:a16="http://schemas.microsoft.com/office/drawing/2014/main" id="{505E0B4E-2BCD-5454-2375-CFEB77124409}"/>
              </a:ext>
            </a:extLst>
          </p:cNvPr>
          <p:cNvSpPr txBox="1"/>
          <p:nvPr/>
        </p:nvSpPr>
        <p:spPr>
          <a:xfrm>
            <a:off x="9863367" y="4252606"/>
            <a:ext cx="1411078" cy="461665"/>
          </a:xfrm>
          <a:prstGeom prst="rect">
            <a:avLst/>
          </a:prstGeom>
          <a:noFill/>
          <a:ln>
            <a:noFill/>
          </a:ln>
        </p:spPr>
        <p:txBody>
          <a:bodyPr wrap="square" rtlCol="0" anchor="ctr">
            <a:spAutoFit/>
          </a:bodyPr>
          <a:lstStyle/>
          <a:p>
            <a:r>
              <a:rPr lang="en-US" sz="1200" b="1"/>
              <a:t>OIS Spread (Fear Gauge)</a:t>
            </a:r>
          </a:p>
        </p:txBody>
      </p:sp>
      <p:sp>
        <p:nvSpPr>
          <p:cNvPr id="49" name="TextBox 48">
            <a:extLst>
              <a:ext uri="{FF2B5EF4-FFF2-40B4-BE49-F238E27FC236}">
                <a16:creationId xmlns:a16="http://schemas.microsoft.com/office/drawing/2014/main" id="{85D11DB5-412A-BD8B-1D66-F7F0B6D3C978}"/>
              </a:ext>
            </a:extLst>
          </p:cNvPr>
          <p:cNvSpPr txBox="1"/>
          <p:nvPr/>
        </p:nvSpPr>
        <p:spPr>
          <a:xfrm>
            <a:off x="9863367" y="4901546"/>
            <a:ext cx="1411078" cy="461665"/>
          </a:xfrm>
          <a:prstGeom prst="rect">
            <a:avLst/>
          </a:prstGeom>
          <a:noFill/>
          <a:ln>
            <a:noFill/>
          </a:ln>
        </p:spPr>
        <p:txBody>
          <a:bodyPr wrap="square" rtlCol="0" anchor="ctr">
            <a:spAutoFit/>
          </a:bodyPr>
          <a:lstStyle/>
          <a:p>
            <a:r>
              <a:rPr lang="en-US" sz="1200" b="1"/>
              <a:t>Lagged Returns</a:t>
            </a:r>
          </a:p>
        </p:txBody>
      </p:sp>
      <p:pic>
        <p:nvPicPr>
          <p:cNvPr id="63" name="Picture 62">
            <a:extLst>
              <a:ext uri="{FF2B5EF4-FFF2-40B4-BE49-F238E27FC236}">
                <a16:creationId xmlns:a16="http://schemas.microsoft.com/office/drawing/2014/main" id="{C87E1974-F6A2-7B39-793D-2B2A48C78EF4}"/>
              </a:ext>
            </a:extLst>
          </p:cNvPr>
          <p:cNvPicPr>
            <a:picLocks noChangeAspect="1"/>
          </p:cNvPicPr>
          <p:nvPr/>
        </p:nvPicPr>
        <p:blipFill>
          <a:blip r:embed="rId5"/>
          <a:stretch>
            <a:fillRect/>
          </a:stretch>
        </p:blipFill>
        <p:spPr>
          <a:xfrm>
            <a:off x="6357956" y="5027865"/>
            <a:ext cx="464046" cy="257097"/>
          </a:xfrm>
          <a:prstGeom prst="rect">
            <a:avLst/>
          </a:prstGeom>
        </p:spPr>
      </p:pic>
      <p:pic>
        <p:nvPicPr>
          <p:cNvPr id="65" name="Picture 64">
            <a:extLst>
              <a:ext uri="{FF2B5EF4-FFF2-40B4-BE49-F238E27FC236}">
                <a16:creationId xmlns:a16="http://schemas.microsoft.com/office/drawing/2014/main" id="{7CCE230E-C9A7-E49B-D177-9F3BDDBD231C}"/>
              </a:ext>
            </a:extLst>
          </p:cNvPr>
          <p:cNvPicPr>
            <a:picLocks noChangeAspect="1"/>
          </p:cNvPicPr>
          <p:nvPr/>
        </p:nvPicPr>
        <p:blipFill>
          <a:blip r:embed="rId6"/>
          <a:stretch>
            <a:fillRect/>
          </a:stretch>
        </p:blipFill>
        <p:spPr>
          <a:xfrm>
            <a:off x="6399971" y="4335592"/>
            <a:ext cx="419159" cy="333422"/>
          </a:xfrm>
          <a:prstGeom prst="rect">
            <a:avLst/>
          </a:prstGeom>
        </p:spPr>
      </p:pic>
      <p:pic>
        <p:nvPicPr>
          <p:cNvPr id="67" name="Picture 66">
            <a:extLst>
              <a:ext uri="{FF2B5EF4-FFF2-40B4-BE49-F238E27FC236}">
                <a16:creationId xmlns:a16="http://schemas.microsoft.com/office/drawing/2014/main" id="{77A71EC0-855A-4B6B-5A72-03F4EE0A7B51}"/>
              </a:ext>
            </a:extLst>
          </p:cNvPr>
          <p:cNvPicPr>
            <a:picLocks noChangeAspect="1"/>
          </p:cNvPicPr>
          <p:nvPr/>
        </p:nvPicPr>
        <p:blipFill>
          <a:blip r:embed="rId7"/>
          <a:stretch>
            <a:fillRect/>
          </a:stretch>
        </p:blipFill>
        <p:spPr>
          <a:xfrm>
            <a:off x="6435622" y="3661397"/>
            <a:ext cx="347856" cy="358087"/>
          </a:xfrm>
          <a:prstGeom prst="rect">
            <a:avLst/>
          </a:prstGeom>
        </p:spPr>
      </p:pic>
      <p:pic>
        <p:nvPicPr>
          <p:cNvPr id="69" name="Picture 68">
            <a:extLst>
              <a:ext uri="{FF2B5EF4-FFF2-40B4-BE49-F238E27FC236}">
                <a16:creationId xmlns:a16="http://schemas.microsoft.com/office/drawing/2014/main" id="{0FE617B2-EC1F-9B45-599B-DCF580E4653C}"/>
              </a:ext>
            </a:extLst>
          </p:cNvPr>
          <p:cNvPicPr>
            <a:picLocks noChangeAspect="1"/>
          </p:cNvPicPr>
          <p:nvPr/>
        </p:nvPicPr>
        <p:blipFill>
          <a:blip r:embed="rId8"/>
          <a:stretch>
            <a:fillRect/>
          </a:stretch>
        </p:blipFill>
        <p:spPr>
          <a:xfrm>
            <a:off x="9065562" y="3691925"/>
            <a:ext cx="490019" cy="309729"/>
          </a:xfrm>
          <a:prstGeom prst="rect">
            <a:avLst/>
          </a:prstGeom>
        </p:spPr>
      </p:pic>
      <p:pic>
        <p:nvPicPr>
          <p:cNvPr id="71" name="Picture 70">
            <a:extLst>
              <a:ext uri="{FF2B5EF4-FFF2-40B4-BE49-F238E27FC236}">
                <a16:creationId xmlns:a16="http://schemas.microsoft.com/office/drawing/2014/main" id="{7C6B4AC6-186A-185E-E833-87A12D9F7086}"/>
              </a:ext>
            </a:extLst>
          </p:cNvPr>
          <p:cNvPicPr>
            <a:picLocks noChangeAspect="1"/>
          </p:cNvPicPr>
          <p:nvPr/>
        </p:nvPicPr>
        <p:blipFill>
          <a:blip r:embed="rId9"/>
          <a:stretch>
            <a:fillRect/>
          </a:stretch>
        </p:blipFill>
        <p:spPr>
          <a:xfrm>
            <a:off x="9071403" y="4394201"/>
            <a:ext cx="476478" cy="217650"/>
          </a:xfrm>
          <a:prstGeom prst="rect">
            <a:avLst/>
          </a:prstGeom>
        </p:spPr>
      </p:pic>
      <p:pic>
        <p:nvPicPr>
          <p:cNvPr id="73" name="Picture 72">
            <a:extLst>
              <a:ext uri="{FF2B5EF4-FFF2-40B4-BE49-F238E27FC236}">
                <a16:creationId xmlns:a16="http://schemas.microsoft.com/office/drawing/2014/main" id="{9C4D5352-C972-475E-7997-FE02A83F25F9}"/>
              </a:ext>
            </a:extLst>
          </p:cNvPr>
          <p:cNvPicPr>
            <a:picLocks noChangeAspect="1"/>
          </p:cNvPicPr>
          <p:nvPr/>
        </p:nvPicPr>
        <p:blipFill>
          <a:blip r:embed="rId10"/>
          <a:stretch>
            <a:fillRect/>
          </a:stretch>
        </p:blipFill>
        <p:spPr>
          <a:xfrm>
            <a:off x="9098493" y="5020944"/>
            <a:ext cx="412393" cy="249935"/>
          </a:xfrm>
          <a:prstGeom prst="rect">
            <a:avLst/>
          </a:prstGeom>
        </p:spPr>
      </p:pic>
    </p:spTree>
    <p:extLst>
      <p:ext uri="{BB962C8B-B14F-4D97-AF65-F5344CB8AC3E}">
        <p14:creationId xmlns:p14="http://schemas.microsoft.com/office/powerpoint/2010/main" val="33337891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02E7F11-5C69-4262-541E-C9E6ED319AF5}"/>
              </a:ext>
            </a:extLst>
          </p:cNvPr>
          <p:cNvSpPr txBox="1"/>
          <p:nvPr/>
        </p:nvSpPr>
        <p:spPr>
          <a:xfrm>
            <a:off x="609600" y="5599700"/>
            <a:ext cx="11010163" cy="820864"/>
          </a:xfrm>
          <a:prstGeom prst="roundRect">
            <a:avLst/>
          </a:prstGeom>
          <a:noFill/>
          <a:ln>
            <a:solidFill>
              <a:srgbClr val="4B2582"/>
            </a:solidFill>
          </a:ln>
        </p:spPr>
        <p:txBody>
          <a:bodyPr wrap="square" rtlCol="0" anchor="ctr">
            <a:spAutoFit/>
          </a:bodyPr>
          <a:lstStyle/>
          <a:p>
            <a:pPr algn="ctr"/>
            <a:endParaRPr lang="en-US" sz="1200" b="1"/>
          </a:p>
        </p:txBody>
      </p:sp>
      <p:sp>
        <p:nvSpPr>
          <p:cNvPr id="3" name="Inhaltsplatzhalter 2">
            <a:extLst>
              <a:ext uri="{FF2B5EF4-FFF2-40B4-BE49-F238E27FC236}">
                <a16:creationId xmlns:a16="http://schemas.microsoft.com/office/drawing/2014/main" id="{C10100D4-99F1-CE9F-4084-2B87F7690E26}"/>
              </a:ext>
            </a:extLst>
          </p:cNvPr>
          <p:cNvSpPr>
            <a:spLocks noGrp="1"/>
          </p:cNvSpPr>
          <p:nvPr>
            <p:ph idx="13"/>
          </p:nvPr>
        </p:nvSpPr>
        <p:spPr/>
        <p:txBody>
          <a:bodyPr/>
          <a:lstStyle/>
          <a:p>
            <a:r>
              <a:rPr lang="de-DE"/>
              <a:t>Initial event study setup </a:t>
            </a:r>
          </a:p>
        </p:txBody>
      </p:sp>
      <p:sp>
        <p:nvSpPr>
          <p:cNvPr id="4" name="Titel 3">
            <a:extLst>
              <a:ext uri="{FF2B5EF4-FFF2-40B4-BE49-F238E27FC236}">
                <a16:creationId xmlns:a16="http://schemas.microsoft.com/office/drawing/2014/main" id="{6832C5A1-B539-7928-BD1A-7B3499672C7D}"/>
              </a:ext>
            </a:extLst>
          </p:cNvPr>
          <p:cNvSpPr>
            <a:spLocks noGrp="1"/>
          </p:cNvSpPr>
          <p:nvPr>
            <p:ph type="title"/>
          </p:nvPr>
        </p:nvSpPr>
        <p:spPr/>
        <p:txBody>
          <a:bodyPr/>
          <a:lstStyle/>
          <a:p>
            <a:r>
              <a:rPr lang="de-DE"/>
              <a:t>What was our idea?</a:t>
            </a:r>
          </a:p>
        </p:txBody>
      </p:sp>
      <p:sp>
        <p:nvSpPr>
          <p:cNvPr id="5" name="Abgerundetes Rechteck 4">
            <a:extLst>
              <a:ext uri="{FF2B5EF4-FFF2-40B4-BE49-F238E27FC236}">
                <a16:creationId xmlns:a16="http://schemas.microsoft.com/office/drawing/2014/main" id="{499048AD-A18B-EB90-1732-F1E8D8E893D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do Stocks react to Fed Sentiment?</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6" name="Abgerundetes Rechteck 5">
            <a:extLst>
              <a:ext uri="{FF2B5EF4-FFF2-40B4-BE49-F238E27FC236}">
                <a16:creationId xmlns:a16="http://schemas.microsoft.com/office/drawing/2014/main" id="{5A472991-95A7-DEA1-035F-C392E2DE64AC}"/>
              </a:ext>
            </a:extLst>
          </p:cNvPr>
          <p:cNvSpPr/>
          <p:nvPr/>
        </p:nvSpPr>
        <p:spPr>
          <a:xfrm>
            <a:off x="609601" y="228600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Data Used</a:t>
            </a:r>
          </a:p>
        </p:txBody>
      </p:sp>
      <p:sp>
        <p:nvSpPr>
          <p:cNvPr id="7" name="Abgerundetes Rechteck 6">
            <a:extLst>
              <a:ext uri="{FF2B5EF4-FFF2-40B4-BE49-F238E27FC236}">
                <a16:creationId xmlns:a16="http://schemas.microsoft.com/office/drawing/2014/main" id="{0AE22590-CC45-B965-EF8F-3D0411FE9050}"/>
              </a:ext>
            </a:extLst>
          </p:cNvPr>
          <p:cNvSpPr/>
          <p:nvPr/>
        </p:nvSpPr>
        <p:spPr>
          <a:xfrm>
            <a:off x="6203418" y="228335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Variation</a:t>
            </a:r>
          </a:p>
        </p:txBody>
      </p:sp>
      <p:sp>
        <p:nvSpPr>
          <p:cNvPr id="8" name="Abgerundetes Rechteck 7">
            <a:extLst>
              <a:ext uri="{FF2B5EF4-FFF2-40B4-BE49-F238E27FC236}">
                <a16:creationId xmlns:a16="http://schemas.microsoft.com/office/drawing/2014/main" id="{7AA47712-358D-57FD-65F2-F11248110C06}"/>
              </a:ext>
            </a:extLst>
          </p:cNvPr>
          <p:cNvSpPr/>
          <p:nvPr/>
        </p:nvSpPr>
        <p:spPr>
          <a:xfrm>
            <a:off x="609600" y="2936686"/>
            <a:ext cx="5396399" cy="2559339"/>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Last 10 years (80 datapoints) : 2013-2023</a:t>
            </a:r>
            <a:endParaRPr lang="en-US" sz="1400" b="1">
              <a:solidFill>
                <a:srgbClr val="002350"/>
              </a:solidFill>
            </a:endParaRPr>
          </a:p>
          <a:p>
            <a:pPr lvl="0" algn="ct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marL="914400" lvl="0">
              <a:spcAft>
                <a:spcPts val="600"/>
              </a:spcAft>
            </a:pPr>
            <a:r>
              <a:rPr lang="en-US" sz="1400" b="1">
                <a:solidFill>
                  <a:srgbClr val="002350"/>
                </a:solidFill>
                <a:latin typeface="Verdana"/>
              </a:rPr>
              <a:t>S&amp;P 500: Bloomberg</a:t>
            </a:r>
          </a:p>
          <a:p>
            <a:pPr marL="914400" lvl="0">
              <a:spcAft>
                <a:spcPts val="600"/>
              </a:spcAft>
            </a:pPr>
            <a:r>
              <a:rPr kumimoji="0" lang="en-US" sz="1400" b="1" i="0" u="none" strike="noStrike" kern="1200" cap="none" spc="0" normalizeH="0" baseline="0" noProof="0">
                <a:ln>
                  <a:noFill/>
                </a:ln>
                <a:solidFill>
                  <a:srgbClr val="002350"/>
                </a:solidFill>
                <a:effectLst/>
                <a:uLnTx/>
                <a:uFillTx/>
                <a:latin typeface="Verdana"/>
                <a:ea typeface="+mn-ea"/>
                <a:cs typeface="+mn-cs"/>
              </a:rPr>
              <a:t>FOMC Meeting Minutes: FRED</a:t>
            </a:r>
          </a:p>
          <a:p>
            <a:pPr marL="914400" lvl="0">
              <a:spcAft>
                <a:spcPts val="600"/>
              </a:spcAft>
            </a:pPr>
            <a:r>
              <a:rPr lang="en-US" sz="1400" b="1">
                <a:solidFill>
                  <a:srgbClr val="002350"/>
                </a:solidFill>
                <a:latin typeface="Verdana"/>
              </a:rPr>
              <a:t>Interest Rates : Bloomberg</a:t>
            </a:r>
          </a:p>
          <a:p>
            <a:pPr marL="914400">
              <a:spcAft>
                <a:spcPts val="600"/>
              </a:spcAft>
            </a:pPr>
            <a:r>
              <a:rPr kumimoji="0" lang="en-US" sz="1400" b="1" i="0" u="none" strike="noStrike" kern="1200" cap="none" spc="0" normalizeH="0" baseline="0" noProof="0">
                <a:ln>
                  <a:noFill/>
                </a:ln>
                <a:solidFill>
                  <a:srgbClr val="002350"/>
                </a:solidFill>
                <a:effectLst/>
                <a:uLnTx/>
                <a:uFillTx/>
                <a:latin typeface="Verdana"/>
                <a:ea typeface="+mn-ea"/>
                <a:cs typeface="+mn-cs"/>
              </a:rPr>
              <a:t>(OISS: tb</a:t>
            </a:r>
            <a:r>
              <a:rPr lang="en-US" sz="1400" b="1">
                <a:solidFill>
                  <a:srgbClr val="002350"/>
                </a:solidFill>
                <a:latin typeface="Verdana"/>
              </a:rPr>
              <a:t>d</a:t>
            </a:r>
            <a:r>
              <a:rPr lang="en-US" sz="1400" b="1">
                <a:solidFill>
                  <a:srgbClr val="002350"/>
                </a:solidFill>
              </a:rPr>
              <a:t>) Interest rate surprises: Bloomberg</a:t>
            </a:r>
            <a:endParaRPr lang="en-US" sz="1400" b="1">
              <a:solidFill>
                <a:srgbClr val="002350"/>
              </a:solidFill>
              <a:latin typeface="Verdana"/>
            </a:endParaRPr>
          </a:p>
          <a:p>
            <a:pPr marL="914400" lvl="0">
              <a:spcAft>
                <a:spcPts val="600"/>
              </a:spcAft>
            </a:pPr>
            <a:r>
              <a:rPr lang="en-US" sz="1400" b="1">
                <a:solidFill>
                  <a:srgbClr val="002350"/>
                </a:solidFill>
                <a:latin typeface="Verdana"/>
              </a:rPr>
              <a:t>Lagged returns: Bloomberg</a:t>
            </a: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 </a:t>
            </a:r>
          </a:p>
        </p:txBody>
      </p:sp>
      <p:sp>
        <p:nvSpPr>
          <p:cNvPr id="9" name="Abgerundetes Rechteck 8">
            <a:extLst>
              <a:ext uri="{FF2B5EF4-FFF2-40B4-BE49-F238E27FC236}">
                <a16:creationId xmlns:a16="http://schemas.microsoft.com/office/drawing/2014/main" id="{FBF53E84-BCBF-FB5D-5E7B-6784419C6A94}"/>
              </a:ext>
            </a:extLst>
          </p:cNvPr>
          <p:cNvSpPr/>
          <p:nvPr/>
        </p:nvSpPr>
        <p:spPr>
          <a:xfrm>
            <a:off x="6203418" y="2931388"/>
            <a:ext cx="5396399" cy="2559340"/>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rPr>
              <a:t>What Variables do we use</a:t>
            </a:r>
          </a:p>
          <a:p>
            <a:pPr lvl="0" algn="ctr"/>
            <a:endParaRPr lang="en-US" sz="1400" b="1">
              <a:solidFill>
                <a:srgbClr val="002350"/>
              </a:solidFill>
            </a:endParaRPr>
          </a:p>
          <a:p>
            <a:pPr lvl="0" algn="ctr"/>
            <a:endParaRPr lang="en-US" sz="1400" b="1">
              <a:solidFill>
                <a:srgbClr val="002350"/>
              </a:solidFill>
            </a:endParaRPr>
          </a:p>
          <a:p>
            <a:pPr lvl="0" algn="ctr"/>
            <a:endParaRPr lang="en-US" sz="1400" b="1">
              <a:solidFill>
                <a:srgbClr val="002350"/>
              </a:solidFill>
            </a:endParaRPr>
          </a:p>
        </p:txBody>
      </p:sp>
      <p:cxnSp>
        <p:nvCxnSpPr>
          <p:cNvPr id="10" name="Gerade Verbindung 9">
            <a:extLst>
              <a:ext uri="{FF2B5EF4-FFF2-40B4-BE49-F238E27FC236}">
                <a16:creationId xmlns:a16="http://schemas.microsoft.com/office/drawing/2014/main" id="{3F5F4ADD-DE6E-BB22-0F51-09B2110DA4E9}"/>
              </a:ext>
            </a:extLst>
          </p:cNvPr>
          <p:cNvCxnSpPr/>
          <p:nvPr/>
        </p:nvCxnSpPr>
        <p:spPr>
          <a:xfrm>
            <a:off x="747704"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Dreieck 10">
            <a:extLst>
              <a:ext uri="{FF2B5EF4-FFF2-40B4-BE49-F238E27FC236}">
                <a16:creationId xmlns:a16="http://schemas.microsoft.com/office/drawing/2014/main" id="{6019D5DF-A99A-26C8-C772-1087582BDCD5}"/>
              </a:ext>
            </a:extLst>
          </p:cNvPr>
          <p:cNvSpPr/>
          <p:nvPr/>
        </p:nvSpPr>
        <p:spPr>
          <a:xfrm rot="10800000">
            <a:off x="2821153" y="3411441"/>
            <a:ext cx="971550" cy="187405"/>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Gerade Verbindung 11">
            <a:extLst>
              <a:ext uri="{FF2B5EF4-FFF2-40B4-BE49-F238E27FC236}">
                <a16:creationId xmlns:a16="http://schemas.microsoft.com/office/drawing/2014/main" id="{E816EF2F-08EA-EF5D-19D5-ADBD59873883}"/>
              </a:ext>
            </a:extLst>
          </p:cNvPr>
          <p:cNvCxnSpPr/>
          <p:nvPr/>
        </p:nvCxnSpPr>
        <p:spPr>
          <a:xfrm>
            <a:off x="6317380" y="3389203"/>
            <a:ext cx="51184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9AE155D-76D0-43B8-77FE-DD526F1E7A70}"/>
              </a:ext>
            </a:extLst>
          </p:cNvPr>
          <p:cNvPicPr>
            <a:picLocks noChangeAspect="1"/>
          </p:cNvPicPr>
          <p:nvPr/>
        </p:nvPicPr>
        <p:blipFill>
          <a:blip r:embed="rId3"/>
          <a:stretch>
            <a:fillRect/>
          </a:stretch>
        </p:blipFill>
        <p:spPr>
          <a:xfrm>
            <a:off x="685800" y="5658620"/>
            <a:ext cx="10837333" cy="710906"/>
          </a:xfrm>
          <a:prstGeom prst="rect">
            <a:avLst/>
          </a:prstGeom>
        </p:spPr>
      </p:pic>
      <p:sp>
        <p:nvSpPr>
          <p:cNvPr id="21" name="Abgerundetes Rechteck 37">
            <a:extLst>
              <a:ext uri="{FF2B5EF4-FFF2-40B4-BE49-F238E27FC236}">
                <a16:creationId xmlns:a16="http://schemas.microsoft.com/office/drawing/2014/main" id="{EF484B8E-F096-C8F4-C3D7-23A6CA40273B}"/>
              </a:ext>
            </a:extLst>
          </p:cNvPr>
          <p:cNvSpPr/>
          <p:nvPr/>
        </p:nvSpPr>
        <p:spPr>
          <a:xfrm>
            <a:off x="6342721" y="3578498"/>
            <a:ext cx="493875" cy="510902"/>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600"/>
              </a:spcAft>
              <a:buClrTx/>
              <a:buSzTx/>
              <a:buFontTx/>
              <a:buNone/>
              <a:tabLst/>
              <a:defRPr/>
            </a:pPr>
            <a:endParaRPr lang="en-US" sz="1100" b="1">
              <a:solidFill>
                <a:srgbClr val="000000"/>
              </a:solidFill>
              <a:latin typeface="Verdana"/>
            </a:endParaRPr>
          </a:p>
        </p:txBody>
      </p:sp>
      <p:sp>
        <p:nvSpPr>
          <p:cNvPr id="31" name="TextBox 30">
            <a:extLst>
              <a:ext uri="{FF2B5EF4-FFF2-40B4-BE49-F238E27FC236}">
                <a16:creationId xmlns:a16="http://schemas.microsoft.com/office/drawing/2014/main" id="{C260AABB-2A2A-7602-421F-C003869A5805}"/>
              </a:ext>
            </a:extLst>
          </p:cNvPr>
          <p:cNvSpPr txBox="1"/>
          <p:nvPr/>
        </p:nvSpPr>
        <p:spPr>
          <a:xfrm>
            <a:off x="6839751" y="3580095"/>
            <a:ext cx="272296" cy="461665"/>
          </a:xfrm>
          <a:prstGeom prst="rect">
            <a:avLst/>
          </a:prstGeom>
          <a:noFill/>
        </p:spPr>
        <p:txBody>
          <a:bodyPr wrap="square" rtlCol="0" anchor="ctr">
            <a:spAutoFit/>
          </a:bodyPr>
          <a:lstStyle/>
          <a:p>
            <a:r>
              <a:rPr lang="en-US" sz="2400" b="1">
                <a:solidFill>
                  <a:srgbClr val="4B2582"/>
                </a:solidFill>
              </a:rPr>
              <a:t>:</a:t>
            </a:r>
          </a:p>
        </p:txBody>
      </p:sp>
      <p:sp>
        <p:nvSpPr>
          <p:cNvPr id="42" name="TextBox 41">
            <a:extLst>
              <a:ext uri="{FF2B5EF4-FFF2-40B4-BE49-F238E27FC236}">
                <a16:creationId xmlns:a16="http://schemas.microsoft.com/office/drawing/2014/main" id="{5C9D5840-1DE3-BAE6-3E46-84A42CA3ABA6}"/>
              </a:ext>
            </a:extLst>
          </p:cNvPr>
          <p:cNvSpPr txBox="1"/>
          <p:nvPr/>
        </p:nvSpPr>
        <p:spPr>
          <a:xfrm>
            <a:off x="7148722" y="3616186"/>
            <a:ext cx="1411078" cy="461665"/>
          </a:xfrm>
          <a:prstGeom prst="rect">
            <a:avLst/>
          </a:prstGeom>
          <a:noFill/>
          <a:ln>
            <a:noFill/>
          </a:ln>
        </p:spPr>
        <p:txBody>
          <a:bodyPr wrap="square" rtlCol="0" anchor="ctr">
            <a:spAutoFit/>
          </a:bodyPr>
          <a:lstStyle/>
          <a:p>
            <a:r>
              <a:rPr lang="en-US" sz="1200" b="1"/>
              <a:t>Sentiment Score</a:t>
            </a:r>
          </a:p>
        </p:txBody>
      </p:sp>
      <p:pic>
        <p:nvPicPr>
          <p:cNvPr id="67" name="Picture 66">
            <a:extLst>
              <a:ext uri="{FF2B5EF4-FFF2-40B4-BE49-F238E27FC236}">
                <a16:creationId xmlns:a16="http://schemas.microsoft.com/office/drawing/2014/main" id="{77A71EC0-855A-4B6B-5A72-03F4EE0A7B51}"/>
              </a:ext>
            </a:extLst>
          </p:cNvPr>
          <p:cNvPicPr>
            <a:picLocks noChangeAspect="1"/>
          </p:cNvPicPr>
          <p:nvPr/>
        </p:nvPicPr>
        <p:blipFill>
          <a:blip r:embed="rId4"/>
          <a:stretch>
            <a:fillRect/>
          </a:stretch>
        </p:blipFill>
        <p:spPr>
          <a:xfrm>
            <a:off x="6435622" y="3661397"/>
            <a:ext cx="347856" cy="358087"/>
          </a:xfrm>
          <a:prstGeom prst="rect">
            <a:avLst/>
          </a:prstGeom>
        </p:spPr>
      </p:pic>
      <p:sp>
        <p:nvSpPr>
          <p:cNvPr id="2" name="Geschweifte Klammer rechts 27">
            <a:extLst>
              <a:ext uri="{FF2B5EF4-FFF2-40B4-BE49-F238E27FC236}">
                <a16:creationId xmlns:a16="http://schemas.microsoft.com/office/drawing/2014/main" id="{3FDE32A9-F6A8-F7BA-9777-E1CC48787FBB}"/>
              </a:ext>
            </a:extLst>
          </p:cNvPr>
          <p:cNvSpPr/>
          <p:nvPr/>
        </p:nvSpPr>
        <p:spPr>
          <a:xfrm rot="5400000">
            <a:off x="7267387" y="3243365"/>
            <a:ext cx="139146" cy="1988479"/>
          </a:xfrm>
          <a:prstGeom prst="rightBrace">
            <a:avLst/>
          </a:prstGeom>
          <a:ln w="158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TextBox 12">
            <a:extLst>
              <a:ext uri="{FF2B5EF4-FFF2-40B4-BE49-F238E27FC236}">
                <a16:creationId xmlns:a16="http://schemas.microsoft.com/office/drawing/2014/main" id="{4A797FC2-660E-D8B2-D986-D56C0CB43112}"/>
              </a:ext>
            </a:extLst>
          </p:cNvPr>
          <p:cNvSpPr txBox="1"/>
          <p:nvPr/>
        </p:nvSpPr>
        <p:spPr>
          <a:xfrm>
            <a:off x="6317380" y="4348846"/>
            <a:ext cx="2140820" cy="1015663"/>
          </a:xfrm>
          <a:prstGeom prst="rect">
            <a:avLst/>
          </a:prstGeom>
          <a:noFill/>
          <a:ln>
            <a:noFill/>
          </a:ln>
        </p:spPr>
        <p:txBody>
          <a:bodyPr wrap="square" rtlCol="0" anchor="ctr">
            <a:spAutoFit/>
          </a:bodyPr>
          <a:lstStyle/>
          <a:p>
            <a:r>
              <a:rPr lang="en-US" sz="1200"/>
              <a:t>What </a:t>
            </a:r>
            <a:r>
              <a:rPr lang="en-US" sz="1200" b="1"/>
              <a:t>Dimension of Sentiment </a:t>
            </a:r>
            <a:r>
              <a:rPr lang="en-US" sz="1200"/>
              <a:t>is used? What kind of </a:t>
            </a:r>
            <a:r>
              <a:rPr lang="en-US" sz="1200" b="1"/>
              <a:t>Sentiment analysis Approach </a:t>
            </a:r>
            <a:r>
              <a:rPr lang="en-US" sz="1200"/>
              <a:t>is used (for the Tone) ?</a:t>
            </a:r>
          </a:p>
        </p:txBody>
      </p:sp>
      <p:sp>
        <p:nvSpPr>
          <p:cNvPr id="14" name="Arrow: Chevron 56">
            <a:extLst>
              <a:ext uri="{FF2B5EF4-FFF2-40B4-BE49-F238E27FC236}">
                <a16:creationId xmlns:a16="http://schemas.microsoft.com/office/drawing/2014/main" id="{58C7A1F8-FFC8-3212-CEAF-603FB78D0167}"/>
              </a:ext>
            </a:extLst>
          </p:cNvPr>
          <p:cNvSpPr/>
          <p:nvPr/>
        </p:nvSpPr>
        <p:spPr>
          <a:xfrm>
            <a:off x="8643326" y="4033613"/>
            <a:ext cx="328842" cy="686949"/>
          </a:xfrm>
          <a:prstGeom prst="chevron">
            <a:avLst>
              <a:gd name="adj" fmla="val 59655"/>
            </a:avLst>
          </a:prstGeom>
          <a:gradFill>
            <a:gsLst>
              <a:gs pos="97000">
                <a:schemeClr val="accent3"/>
              </a:gs>
              <a:gs pos="2300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 name="Abgerundetes Rechteck 37">
            <a:extLst>
              <a:ext uri="{FF2B5EF4-FFF2-40B4-BE49-F238E27FC236}">
                <a16:creationId xmlns:a16="http://schemas.microsoft.com/office/drawing/2014/main" id="{0A25025A-804D-07D5-259F-6DBAFD756484}"/>
              </a:ext>
            </a:extLst>
          </p:cNvPr>
          <p:cNvSpPr/>
          <p:nvPr/>
        </p:nvSpPr>
        <p:spPr>
          <a:xfrm>
            <a:off x="9343320" y="3578355"/>
            <a:ext cx="1885345"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a:solidFill>
                  <a:srgbClr val="000000"/>
                </a:solidFill>
                <a:latin typeface="Verdana"/>
              </a:rPr>
              <a:t>VADER</a:t>
            </a:r>
          </a:p>
        </p:txBody>
      </p:sp>
      <p:sp>
        <p:nvSpPr>
          <p:cNvPr id="18" name="TextBox 17">
            <a:extLst>
              <a:ext uri="{FF2B5EF4-FFF2-40B4-BE49-F238E27FC236}">
                <a16:creationId xmlns:a16="http://schemas.microsoft.com/office/drawing/2014/main" id="{686D84BF-01AB-5706-5A36-4400F40F8CCF}"/>
              </a:ext>
            </a:extLst>
          </p:cNvPr>
          <p:cNvSpPr txBox="1"/>
          <p:nvPr/>
        </p:nvSpPr>
        <p:spPr>
          <a:xfrm>
            <a:off x="10050711" y="4303503"/>
            <a:ext cx="428437" cy="276999"/>
          </a:xfrm>
          <a:prstGeom prst="rect">
            <a:avLst/>
          </a:prstGeom>
          <a:noFill/>
          <a:ln>
            <a:noFill/>
          </a:ln>
        </p:spPr>
        <p:txBody>
          <a:bodyPr wrap="square" rtlCol="0" anchor="ctr">
            <a:spAutoFit/>
          </a:bodyPr>
          <a:lstStyle/>
          <a:p>
            <a:r>
              <a:rPr lang="en-US" sz="1200" b="1"/>
              <a:t>VS</a:t>
            </a:r>
          </a:p>
        </p:txBody>
      </p:sp>
      <p:sp>
        <p:nvSpPr>
          <p:cNvPr id="23" name="Abgerundetes Rechteck 37">
            <a:extLst>
              <a:ext uri="{FF2B5EF4-FFF2-40B4-BE49-F238E27FC236}">
                <a16:creationId xmlns:a16="http://schemas.microsoft.com/office/drawing/2014/main" id="{D73A4905-7D6E-15DF-366A-7210EFBF0D83}"/>
              </a:ext>
            </a:extLst>
          </p:cNvPr>
          <p:cNvSpPr/>
          <p:nvPr/>
        </p:nvSpPr>
        <p:spPr>
          <a:xfrm>
            <a:off x="9343320" y="4632453"/>
            <a:ext cx="1885345" cy="669124"/>
          </a:xfrm>
          <a:prstGeom prst="round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err="1">
                <a:solidFill>
                  <a:srgbClr val="000000"/>
                </a:solidFill>
                <a:latin typeface="Verdana"/>
              </a:rPr>
              <a:t>FinBERT</a:t>
            </a:r>
            <a:endParaRPr lang="en-US" sz="1400" b="1">
              <a:solidFill>
                <a:srgbClr val="000000"/>
              </a:solidFill>
              <a:latin typeface="Verdana"/>
            </a:endParaRPr>
          </a:p>
        </p:txBody>
      </p:sp>
    </p:spTree>
    <p:extLst>
      <p:ext uri="{BB962C8B-B14F-4D97-AF65-F5344CB8AC3E}">
        <p14:creationId xmlns:p14="http://schemas.microsoft.com/office/powerpoint/2010/main" val="981341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3D1A529-8BEB-95BD-C585-88917E739623}"/>
              </a:ext>
            </a:extLst>
          </p:cNvPr>
          <p:cNvSpPr txBox="1"/>
          <p:nvPr/>
        </p:nvSpPr>
        <p:spPr>
          <a:xfrm>
            <a:off x="590918" y="5386336"/>
            <a:ext cx="11010163" cy="820864"/>
          </a:xfrm>
          <a:prstGeom prst="roundRect">
            <a:avLst/>
          </a:prstGeom>
          <a:noFill/>
          <a:ln>
            <a:solidFill>
              <a:srgbClr val="4B2582"/>
            </a:solidFill>
          </a:ln>
        </p:spPr>
        <p:txBody>
          <a:bodyPr wrap="square" rtlCol="0" anchor="ctr">
            <a:spAutoFit/>
          </a:bodyPr>
          <a:lstStyle/>
          <a:p>
            <a:pPr algn="ctr"/>
            <a:endParaRPr lang="en-US" sz="1200" b="1"/>
          </a:p>
        </p:txBody>
      </p:sp>
      <p:sp>
        <p:nvSpPr>
          <p:cNvPr id="3" name="Content Placeholder 2">
            <a:extLst>
              <a:ext uri="{FF2B5EF4-FFF2-40B4-BE49-F238E27FC236}">
                <a16:creationId xmlns:a16="http://schemas.microsoft.com/office/drawing/2014/main" id="{0BF6CE5D-E019-A5EC-F245-04CF144ECAA4}"/>
              </a:ext>
            </a:extLst>
          </p:cNvPr>
          <p:cNvSpPr>
            <a:spLocks noGrp="1"/>
          </p:cNvSpPr>
          <p:nvPr>
            <p:ph idx="13"/>
          </p:nvPr>
        </p:nvSpPr>
        <p:spPr/>
        <p:txBody>
          <a:bodyPr/>
          <a:lstStyle/>
          <a:p>
            <a:r>
              <a:rPr lang="en-US"/>
              <a:t>Approaches and methodology</a:t>
            </a:r>
            <a:endParaRPr lang="LID4096"/>
          </a:p>
        </p:txBody>
      </p:sp>
      <p:sp>
        <p:nvSpPr>
          <p:cNvPr id="4" name="Title 3">
            <a:extLst>
              <a:ext uri="{FF2B5EF4-FFF2-40B4-BE49-F238E27FC236}">
                <a16:creationId xmlns:a16="http://schemas.microsoft.com/office/drawing/2014/main" id="{48724FD3-B0C9-55C2-C5B7-7587B170C80B}"/>
              </a:ext>
            </a:extLst>
          </p:cNvPr>
          <p:cNvSpPr>
            <a:spLocks noGrp="1"/>
          </p:cNvSpPr>
          <p:nvPr>
            <p:ph type="title"/>
          </p:nvPr>
        </p:nvSpPr>
        <p:spPr/>
        <p:txBody>
          <a:bodyPr/>
          <a:lstStyle/>
          <a:p>
            <a:r>
              <a:rPr lang="en-GB"/>
              <a:t>Does sentiment impact abnormal returns?</a:t>
            </a:r>
            <a:endParaRPr lang="LID4096"/>
          </a:p>
        </p:txBody>
      </p:sp>
      <p:pic>
        <p:nvPicPr>
          <p:cNvPr id="9" name="Content Placeholder 8">
            <a:extLst>
              <a:ext uri="{FF2B5EF4-FFF2-40B4-BE49-F238E27FC236}">
                <a16:creationId xmlns:a16="http://schemas.microsoft.com/office/drawing/2014/main" id="{F1FB8395-806A-1FCC-9A3D-D5C23D14877A}"/>
              </a:ext>
            </a:extLst>
          </p:cNvPr>
          <p:cNvPicPr>
            <a:picLocks noGrp="1" noChangeAspect="1"/>
          </p:cNvPicPr>
          <p:nvPr>
            <p:ph idx="1"/>
          </p:nvPr>
        </p:nvPicPr>
        <p:blipFill>
          <a:blip r:embed="rId3"/>
          <a:stretch>
            <a:fillRect/>
          </a:stretch>
        </p:blipFill>
        <p:spPr>
          <a:xfrm>
            <a:off x="724113" y="5557694"/>
            <a:ext cx="10692651" cy="498585"/>
          </a:xfrm>
        </p:spPr>
      </p:pic>
      <p:sp>
        <p:nvSpPr>
          <p:cNvPr id="10" name="TextBox 9">
            <a:extLst>
              <a:ext uri="{FF2B5EF4-FFF2-40B4-BE49-F238E27FC236}">
                <a16:creationId xmlns:a16="http://schemas.microsoft.com/office/drawing/2014/main" id="{B83F6AD2-5A9D-0CC9-5260-7E0C52632B44}"/>
              </a:ext>
            </a:extLst>
          </p:cNvPr>
          <p:cNvSpPr txBox="1"/>
          <p:nvPr/>
        </p:nvSpPr>
        <p:spPr>
          <a:xfrm>
            <a:off x="2043599" y="3872693"/>
            <a:ext cx="7924801" cy="820864"/>
          </a:xfrm>
          <a:prstGeom prst="roundRect">
            <a:avLst/>
          </a:prstGeom>
          <a:noFill/>
          <a:ln>
            <a:solidFill>
              <a:srgbClr val="4B2582"/>
            </a:solidFill>
          </a:ln>
        </p:spPr>
        <p:txBody>
          <a:bodyPr wrap="square" rtlCol="0" anchor="ctr">
            <a:spAutoFit/>
          </a:bodyPr>
          <a:lstStyle/>
          <a:p>
            <a:pPr algn="ctr"/>
            <a:endParaRPr lang="en-US" sz="1200" b="1"/>
          </a:p>
        </p:txBody>
      </p:sp>
      <p:pic>
        <p:nvPicPr>
          <p:cNvPr id="14" name="Picture 13">
            <a:extLst>
              <a:ext uri="{FF2B5EF4-FFF2-40B4-BE49-F238E27FC236}">
                <a16:creationId xmlns:a16="http://schemas.microsoft.com/office/drawing/2014/main" id="{CB7B2E77-16BB-7A38-8DF1-9305A1AEC508}"/>
              </a:ext>
            </a:extLst>
          </p:cNvPr>
          <p:cNvPicPr>
            <a:picLocks noChangeAspect="1"/>
          </p:cNvPicPr>
          <p:nvPr/>
        </p:nvPicPr>
        <p:blipFill>
          <a:blip r:embed="rId4"/>
          <a:stretch>
            <a:fillRect/>
          </a:stretch>
        </p:blipFill>
        <p:spPr>
          <a:xfrm>
            <a:off x="2178700" y="4035149"/>
            <a:ext cx="7653867" cy="521983"/>
          </a:xfrm>
          <a:prstGeom prst="rect">
            <a:avLst/>
          </a:prstGeom>
        </p:spPr>
      </p:pic>
      <p:sp>
        <p:nvSpPr>
          <p:cNvPr id="15" name="Abgerundetes Rechteck 4">
            <a:extLst>
              <a:ext uri="{FF2B5EF4-FFF2-40B4-BE49-F238E27FC236}">
                <a16:creationId xmlns:a16="http://schemas.microsoft.com/office/drawing/2014/main" id="{60B5BBF1-B92F-538D-B570-E3FEA4A18C5B}"/>
              </a:ext>
            </a:extLst>
          </p:cNvPr>
          <p:cNvSpPr/>
          <p:nvPr/>
        </p:nvSpPr>
        <p:spPr>
          <a:xfrm>
            <a:off x="609601" y="1506970"/>
            <a:ext cx="10990216" cy="6377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FFFFFF"/>
                </a:solidFill>
                <a:latin typeface="Verdana"/>
              </a:rPr>
              <a:t>How were the variables and Models Constructed?</a:t>
            </a:r>
            <a:endParaRPr kumimoji="0" lang="en-US" sz="2000" b="1" i="0" u="none" strike="noStrike" kern="1200" cap="none" spc="0" normalizeH="0" baseline="0" noProof="0">
              <a:ln>
                <a:noFill/>
              </a:ln>
              <a:solidFill>
                <a:srgbClr val="FFFFFF"/>
              </a:solidFill>
              <a:effectLst/>
              <a:uLnTx/>
              <a:uFillTx/>
              <a:latin typeface="Verdana"/>
              <a:ea typeface="+mn-ea"/>
              <a:cs typeface="+mn-cs"/>
            </a:endParaRPr>
          </a:p>
        </p:txBody>
      </p:sp>
      <p:sp>
        <p:nvSpPr>
          <p:cNvPr id="16" name="Abgerundetes Rechteck 5">
            <a:extLst>
              <a:ext uri="{FF2B5EF4-FFF2-40B4-BE49-F238E27FC236}">
                <a16:creationId xmlns:a16="http://schemas.microsoft.com/office/drawing/2014/main" id="{6BA6B8EB-8F79-2229-37F4-A27B2D0A1AE4}"/>
              </a:ext>
            </a:extLst>
          </p:cNvPr>
          <p:cNvSpPr/>
          <p:nvPr/>
        </p:nvSpPr>
        <p:spPr>
          <a:xfrm>
            <a:off x="3087709" y="4810870"/>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II – Does Debt Matter?</a:t>
            </a:r>
          </a:p>
        </p:txBody>
      </p:sp>
      <p:sp>
        <p:nvSpPr>
          <p:cNvPr id="17" name="Abgerundetes Rechteck 6">
            <a:extLst>
              <a:ext uri="{FF2B5EF4-FFF2-40B4-BE49-F238E27FC236}">
                <a16:creationId xmlns:a16="http://schemas.microsoft.com/office/drawing/2014/main" id="{B1E41645-51F0-31EE-6D17-FE35B1947041}"/>
              </a:ext>
            </a:extLst>
          </p:cNvPr>
          <p:cNvSpPr/>
          <p:nvPr/>
        </p:nvSpPr>
        <p:spPr>
          <a:xfrm>
            <a:off x="3087708" y="3294665"/>
            <a:ext cx="5396399" cy="50945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2350"/>
                </a:solidFill>
                <a:effectLst/>
                <a:uLnTx/>
                <a:uFillTx/>
                <a:latin typeface="Verdana"/>
                <a:ea typeface="+mn-ea"/>
                <a:cs typeface="+mn-cs"/>
              </a:rPr>
              <a:t>Model I</a:t>
            </a:r>
          </a:p>
        </p:txBody>
      </p:sp>
      <p:sp>
        <p:nvSpPr>
          <p:cNvPr id="18" name="Abgerundetes Rechteck 7">
            <a:extLst>
              <a:ext uri="{FF2B5EF4-FFF2-40B4-BE49-F238E27FC236}">
                <a16:creationId xmlns:a16="http://schemas.microsoft.com/office/drawing/2014/main" id="{9BE245F6-F087-688A-F696-9DF7059E3773}"/>
              </a:ext>
            </a:extLst>
          </p:cNvPr>
          <p:cNvSpPr/>
          <p:nvPr/>
        </p:nvSpPr>
        <p:spPr>
          <a:xfrm>
            <a:off x="609602" y="2264841"/>
            <a:ext cx="5112772" cy="903046"/>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The other variables are self-explanatory (for the most part – but how was the “Surprise” variable Constructed?</a:t>
            </a: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 </a:t>
            </a:r>
          </a:p>
        </p:txBody>
      </p:sp>
      <p:sp>
        <p:nvSpPr>
          <p:cNvPr id="21" name="Dreieck 10">
            <a:extLst>
              <a:ext uri="{FF2B5EF4-FFF2-40B4-BE49-F238E27FC236}">
                <a16:creationId xmlns:a16="http://schemas.microsoft.com/office/drawing/2014/main" id="{E49D515D-5016-CFAE-01B3-6BE294DDC173}"/>
              </a:ext>
            </a:extLst>
          </p:cNvPr>
          <p:cNvSpPr/>
          <p:nvPr/>
        </p:nvSpPr>
        <p:spPr>
          <a:xfrm rot="5400000">
            <a:off x="5718091" y="2604683"/>
            <a:ext cx="773236" cy="196114"/>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Verdana"/>
              <a:ea typeface="+mn-ea"/>
              <a:cs typeface="+mn-cs"/>
            </a:endParaRPr>
          </a:p>
        </p:txBody>
      </p:sp>
      <p:sp>
        <p:nvSpPr>
          <p:cNvPr id="22" name="Abgerundetes Rechteck 7">
            <a:extLst>
              <a:ext uri="{FF2B5EF4-FFF2-40B4-BE49-F238E27FC236}">
                <a16:creationId xmlns:a16="http://schemas.microsoft.com/office/drawing/2014/main" id="{2CD7AAC3-012E-DF69-3E57-FDDDA029A5F6}"/>
              </a:ext>
            </a:extLst>
          </p:cNvPr>
          <p:cNvSpPr/>
          <p:nvPr/>
        </p:nvSpPr>
        <p:spPr>
          <a:xfrm>
            <a:off x="6469628" y="2264841"/>
            <a:ext cx="5112772" cy="903046"/>
          </a:xfrm>
          <a:prstGeom prst="roundRect">
            <a:avLst>
              <a:gd name="adj" fmla="val 553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400" b="1">
                <a:solidFill>
                  <a:srgbClr val="002350"/>
                </a:solidFill>
                <a:latin typeface="Verdana"/>
              </a:rPr>
              <a:t>Difference between Federal Funds rate on announcement day and Fed Funds Futures as a </a:t>
            </a:r>
            <a:r>
              <a:rPr lang="en-US" sz="1400" b="1" err="1">
                <a:solidFill>
                  <a:srgbClr val="002350"/>
                </a:solidFill>
                <a:latin typeface="Verdana"/>
              </a:rPr>
              <a:t>gaugue</a:t>
            </a:r>
            <a:r>
              <a:rPr lang="en-US" sz="1400" b="1">
                <a:solidFill>
                  <a:srgbClr val="002350"/>
                </a:solidFill>
                <a:latin typeface="Verdana"/>
              </a:rPr>
              <a:t> for market expectations</a:t>
            </a:r>
            <a:endParaRPr kumimoji="0" lang="en-US" sz="1400" b="1" i="0" u="none" strike="noStrike" kern="1200" cap="none" spc="0" normalizeH="0" baseline="0" noProof="0">
              <a:ln>
                <a:noFill/>
              </a:ln>
              <a:solidFill>
                <a:srgbClr val="002350"/>
              </a:solidFill>
              <a:effectLst/>
              <a:uLnTx/>
              <a:uFillTx/>
              <a:latin typeface="Verdana"/>
              <a:ea typeface="+mn-ea"/>
              <a:cs typeface="+mn-cs"/>
            </a:endParaRPr>
          </a:p>
          <a:p>
            <a:pPr lvl="0" algn="ctr"/>
            <a:endParaRPr lang="en-US" sz="1400" b="1">
              <a:solidFill>
                <a:srgbClr val="002350"/>
              </a:solidFill>
              <a:latin typeface="Verdana"/>
            </a:endParaRPr>
          </a:p>
          <a:p>
            <a:pPr lvl="0" algn="ctr"/>
            <a:r>
              <a:rPr kumimoji="0" lang="en-US" sz="1400" b="1" i="0" u="none" strike="noStrike" kern="1200" cap="none" spc="0" normalizeH="0" baseline="0" noProof="0">
                <a:ln>
                  <a:noFill/>
                </a:ln>
                <a:solidFill>
                  <a:srgbClr val="002350"/>
                </a:solidFill>
                <a:effectLst/>
                <a:uLnTx/>
                <a:uFillTx/>
                <a:latin typeface="Verdana"/>
                <a:ea typeface="+mn-ea"/>
                <a:cs typeface="+mn-cs"/>
              </a:rPr>
              <a:t> </a:t>
            </a:r>
          </a:p>
        </p:txBody>
      </p:sp>
      <p:sp>
        <p:nvSpPr>
          <p:cNvPr id="25" name="TextBox 24">
            <a:extLst>
              <a:ext uri="{FF2B5EF4-FFF2-40B4-BE49-F238E27FC236}">
                <a16:creationId xmlns:a16="http://schemas.microsoft.com/office/drawing/2014/main" id="{9FC30356-D2E1-97E9-AF5A-B7F1F545F922}"/>
              </a:ext>
            </a:extLst>
          </p:cNvPr>
          <p:cNvSpPr txBox="1"/>
          <p:nvPr/>
        </p:nvSpPr>
        <p:spPr>
          <a:xfrm>
            <a:off x="7541342" y="3960390"/>
            <a:ext cx="1012723" cy="584775"/>
          </a:xfrm>
          <a:prstGeom prst="rect">
            <a:avLst/>
          </a:prstGeom>
          <a:noFill/>
        </p:spPr>
        <p:txBody>
          <a:bodyPr wrap="square" rtlCol="0">
            <a:spAutoFit/>
          </a:bodyPr>
          <a:lstStyle/>
          <a:p>
            <a:r>
              <a:rPr lang="en-US" sz="3200">
                <a:solidFill>
                  <a:srgbClr val="C00000"/>
                </a:solidFill>
              </a:rPr>
              <a:t>(</a:t>
            </a:r>
          </a:p>
        </p:txBody>
      </p:sp>
      <p:sp>
        <p:nvSpPr>
          <p:cNvPr id="26" name="TextBox 25">
            <a:extLst>
              <a:ext uri="{FF2B5EF4-FFF2-40B4-BE49-F238E27FC236}">
                <a16:creationId xmlns:a16="http://schemas.microsoft.com/office/drawing/2014/main" id="{99829E8C-BDE3-BF09-5B61-C297C04D390B}"/>
              </a:ext>
            </a:extLst>
          </p:cNvPr>
          <p:cNvSpPr txBox="1"/>
          <p:nvPr/>
        </p:nvSpPr>
        <p:spPr>
          <a:xfrm rot="10800000">
            <a:off x="7899364" y="4031879"/>
            <a:ext cx="1012723" cy="584775"/>
          </a:xfrm>
          <a:prstGeom prst="rect">
            <a:avLst/>
          </a:prstGeom>
          <a:noFill/>
        </p:spPr>
        <p:txBody>
          <a:bodyPr wrap="square" rtlCol="0">
            <a:spAutoFit/>
          </a:bodyPr>
          <a:lstStyle/>
          <a:p>
            <a:r>
              <a:rPr lang="en-US" sz="3200">
                <a:solidFill>
                  <a:srgbClr val="C00000"/>
                </a:solidFill>
              </a:rPr>
              <a:t>(</a:t>
            </a:r>
          </a:p>
        </p:txBody>
      </p:sp>
      <p:sp>
        <p:nvSpPr>
          <p:cNvPr id="29" name="TextBox 28">
            <a:extLst>
              <a:ext uri="{FF2B5EF4-FFF2-40B4-BE49-F238E27FC236}">
                <a16:creationId xmlns:a16="http://schemas.microsoft.com/office/drawing/2014/main" id="{7162F978-53CD-2151-78CD-8BB85B45BE9B}"/>
              </a:ext>
            </a:extLst>
          </p:cNvPr>
          <p:cNvSpPr txBox="1"/>
          <p:nvPr/>
        </p:nvSpPr>
        <p:spPr>
          <a:xfrm>
            <a:off x="5844744" y="5458061"/>
            <a:ext cx="1012723" cy="584775"/>
          </a:xfrm>
          <a:prstGeom prst="rect">
            <a:avLst/>
          </a:prstGeom>
          <a:noFill/>
        </p:spPr>
        <p:txBody>
          <a:bodyPr wrap="square" rtlCol="0">
            <a:spAutoFit/>
          </a:bodyPr>
          <a:lstStyle/>
          <a:p>
            <a:r>
              <a:rPr lang="en-US" sz="3200">
                <a:solidFill>
                  <a:srgbClr val="C00000"/>
                </a:solidFill>
              </a:rPr>
              <a:t>(</a:t>
            </a:r>
          </a:p>
        </p:txBody>
      </p:sp>
      <p:sp>
        <p:nvSpPr>
          <p:cNvPr id="30" name="TextBox 29">
            <a:extLst>
              <a:ext uri="{FF2B5EF4-FFF2-40B4-BE49-F238E27FC236}">
                <a16:creationId xmlns:a16="http://schemas.microsoft.com/office/drawing/2014/main" id="{A3F1ED19-D5FF-752A-8BF3-A1FD55196F93}"/>
              </a:ext>
            </a:extLst>
          </p:cNvPr>
          <p:cNvSpPr txBox="1"/>
          <p:nvPr/>
        </p:nvSpPr>
        <p:spPr>
          <a:xfrm rot="10800000">
            <a:off x="6202766" y="5529550"/>
            <a:ext cx="1012723" cy="584775"/>
          </a:xfrm>
          <a:prstGeom prst="rect">
            <a:avLst/>
          </a:prstGeom>
          <a:noFill/>
        </p:spPr>
        <p:txBody>
          <a:bodyPr wrap="square" rtlCol="0">
            <a:spAutoFit/>
          </a:bodyPr>
          <a:lstStyle/>
          <a:p>
            <a:r>
              <a:rPr lang="en-US" sz="3200">
                <a:solidFill>
                  <a:srgbClr val="C00000"/>
                </a:solidFill>
              </a:rPr>
              <a:t>(</a:t>
            </a:r>
          </a:p>
        </p:txBody>
      </p:sp>
    </p:spTree>
    <p:extLst>
      <p:ext uri="{BB962C8B-B14F-4D97-AF65-F5344CB8AC3E}">
        <p14:creationId xmlns:p14="http://schemas.microsoft.com/office/powerpoint/2010/main" val="803903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A2E5F9-BC73-0131-3E8F-08AE88E7B889}"/>
              </a:ext>
            </a:extLst>
          </p:cNvPr>
          <p:cNvPicPr>
            <a:picLocks noChangeAspect="1"/>
          </p:cNvPicPr>
          <p:nvPr/>
        </p:nvPicPr>
        <p:blipFill>
          <a:blip r:embed="rId2"/>
          <a:stretch>
            <a:fillRect/>
          </a:stretch>
        </p:blipFill>
        <p:spPr>
          <a:xfrm rot="16200000">
            <a:off x="7189020" y="1225569"/>
            <a:ext cx="3911933" cy="5285456"/>
          </a:xfrm>
          <a:prstGeom prst="rect">
            <a:avLst/>
          </a:prstGeom>
        </p:spPr>
      </p:pic>
      <p:pic>
        <p:nvPicPr>
          <p:cNvPr id="5" name="Picture 4">
            <a:extLst>
              <a:ext uri="{FF2B5EF4-FFF2-40B4-BE49-F238E27FC236}">
                <a16:creationId xmlns:a16="http://schemas.microsoft.com/office/drawing/2014/main" id="{0BBA5655-2DE9-F7FA-35C2-D6584743E784}"/>
              </a:ext>
            </a:extLst>
          </p:cNvPr>
          <p:cNvPicPr>
            <a:picLocks noChangeAspect="1"/>
          </p:cNvPicPr>
          <p:nvPr/>
        </p:nvPicPr>
        <p:blipFill>
          <a:blip r:embed="rId3"/>
          <a:stretch>
            <a:fillRect/>
          </a:stretch>
        </p:blipFill>
        <p:spPr>
          <a:xfrm rot="16200000">
            <a:off x="1178531" y="830409"/>
            <a:ext cx="3775191" cy="5551751"/>
          </a:xfrm>
          <a:prstGeom prst="rect">
            <a:avLst/>
          </a:prstGeom>
        </p:spPr>
      </p:pic>
      <p:sp>
        <p:nvSpPr>
          <p:cNvPr id="3" name="Content Placeholder 2">
            <a:extLst>
              <a:ext uri="{FF2B5EF4-FFF2-40B4-BE49-F238E27FC236}">
                <a16:creationId xmlns:a16="http://schemas.microsoft.com/office/drawing/2014/main" id="{0BF6CE5D-E019-A5EC-F245-04CF144ECAA4}"/>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48724FD3-B0C9-55C2-C5B7-7587B170C80B}"/>
              </a:ext>
            </a:extLst>
          </p:cNvPr>
          <p:cNvSpPr>
            <a:spLocks noGrp="1"/>
          </p:cNvSpPr>
          <p:nvPr>
            <p:ph type="title"/>
          </p:nvPr>
        </p:nvSpPr>
        <p:spPr/>
        <p:txBody>
          <a:bodyPr/>
          <a:lstStyle/>
          <a:p>
            <a:r>
              <a:rPr lang="en-GB"/>
              <a:t>Our preliminary Results (1)</a:t>
            </a:r>
            <a:endParaRPr lang="LID4096"/>
          </a:p>
        </p:txBody>
      </p:sp>
      <p:sp>
        <p:nvSpPr>
          <p:cNvPr id="14" name="Rectangle 13">
            <a:extLst>
              <a:ext uri="{FF2B5EF4-FFF2-40B4-BE49-F238E27FC236}">
                <a16:creationId xmlns:a16="http://schemas.microsoft.com/office/drawing/2014/main" id="{9D209466-E987-F280-31A9-F94D126F3101}"/>
              </a:ext>
            </a:extLst>
          </p:cNvPr>
          <p:cNvSpPr/>
          <p:nvPr/>
        </p:nvSpPr>
        <p:spPr>
          <a:xfrm>
            <a:off x="4881316" y="2623207"/>
            <a:ext cx="822960" cy="2857975"/>
          </a:xfrm>
          <a:prstGeom prst="rect">
            <a:avLst/>
          </a:prstGeom>
          <a:solidFill>
            <a:srgbClr val="FFC00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0115E2-105A-0EA4-AE2A-C69153EFA01D}"/>
              </a:ext>
            </a:extLst>
          </p:cNvPr>
          <p:cNvSpPr/>
          <p:nvPr/>
        </p:nvSpPr>
        <p:spPr>
          <a:xfrm>
            <a:off x="3933045" y="2623207"/>
            <a:ext cx="822960" cy="2857975"/>
          </a:xfrm>
          <a:prstGeom prst="rect">
            <a:avLst/>
          </a:prstGeom>
          <a:solidFill>
            <a:srgbClr val="92D05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75CAF-C424-9994-4315-3556E48BC75A}"/>
              </a:ext>
            </a:extLst>
          </p:cNvPr>
          <p:cNvSpPr/>
          <p:nvPr/>
        </p:nvSpPr>
        <p:spPr>
          <a:xfrm>
            <a:off x="2984774" y="2623207"/>
            <a:ext cx="822960" cy="2857975"/>
          </a:xfrm>
          <a:prstGeom prst="rect">
            <a:avLst/>
          </a:prstGeom>
          <a:solidFill>
            <a:schemeClr val="tx2">
              <a:lumMod val="50000"/>
              <a:lumOff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8B8F6D-D3EC-FB44-0245-2C1DEFD0828A}"/>
              </a:ext>
            </a:extLst>
          </p:cNvPr>
          <p:cNvSpPr/>
          <p:nvPr/>
        </p:nvSpPr>
        <p:spPr>
          <a:xfrm>
            <a:off x="10859877" y="1912330"/>
            <a:ext cx="822960" cy="3518373"/>
          </a:xfrm>
          <a:prstGeom prst="rect">
            <a:avLst/>
          </a:prstGeom>
          <a:solidFill>
            <a:srgbClr val="FFC00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1ADEEA-5ED0-1BEB-16EE-E62159825382}"/>
              </a:ext>
            </a:extLst>
          </p:cNvPr>
          <p:cNvSpPr/>
          <p:nvPr/>
        </p:nvSpPr>
        <p:spPr>
          <a:xfrm>
            <a:off x="9911606" y="1912330"/>
            <a:ext cx="822960" cy="3518373"/>
          </a:xfrm>
          <a:prstGeom prst="rect">
            <a:avLst/>
          </a:prstGeom>
          <a:solidFill>
            <a:srgbClr val="92D05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B0BDF4-FC36-48E8-49B3-4738C49A0B5C}"/>
              </a:ext>
            </a:extLst>
          </p:cNvPr>
          <p:cNvSpPr/>
          <p:nvPr/>
        </p:nvSpPr>
        <p:spPr>
          <a:xfrm>
            <a:off x="8963335" y="1912330"/>
            <a:ext cx="822960" cy="3518373"/>
          </a:xfrm>
          <a:prstGeom prst="rect">
            <a:avLst/>
          </a:prstGeom>
          <a:solidFill>
            <a:schemeClr val="tx2">
              <a:lumMod val="50000"/>
              <a:lumOff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6537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6CE5D-E019-A5EC-F245-04CF144ECAA4}"/>
              </a:ext>
            </a:extLst>
          </p:cNvPr>
          <p:cNvSpPr>
            <a:spLocks noGrp="1"/>
          </p:cNvSpPr>
          <p:nvPr>
            <p:ph idx="13"/>
          </p:nvPr>
        </p:nvSpPr>
        <p:spPr/>
        <p:txBody>
          <a:bodyPr/>
          <a:lstStyle/>
          <a:p>
            <a:endParaRPr lang="LID4096"/>
          </a:p>
        </p:txBody>
      </p:sp>
      <p:sp>
        <p:nvSpPr>
          <p:cNvPr id="4" name="Title 3">
            <a:extLst>
              <a:ext uri="{FF2B5EF4-FFF2-40B4-BE49-F238E27FC236}">
                <a16:creationId xmlns:a16="http://schemas.microsoft.com/office/drawing/2014/main" id="{48724FD3-B0C9-55C2-C5B7-7587B170C80B}"/>
              </a:ext>
            </a:extLst>
          </p:cNvPr>
          <p:cNvSpPr>
            <a:spLocks noGrp="1"/>
          </p:cNvSpPr>
          <p:nvPr>
            <p:ph type="title"/>
          </p:nvPr>
        </p:nvSpPr>
        <p:spPr/>
        <p:txBody>
          <a:bodyPr/>
          <a:lstStyle/>
          <a:p>
            <a:r>
              <a:rPr lang="en-GB"/>
              <a:t>Our preliminary Results (2)</a:t>
            </a:r>
            <a:endParaRPr lang="LID4096"/>
          </a:p>
        </p:txBody>
      </p:sp>
      <p:pic>
        <p:nvPicPr>
          <p:cNvPr id="11" name="Picture 10">
            <a:extLst>
              <a:ext uri="{FF2B5EF4-FFF2-40B4-BE49-F238E27FC236}">
                <a16:creationId xmlns:a16="http://schemas.microsoft.com/office/drawing/2014/main" id="{95E3161D-4A66-120B-F351-06F8B690A635}"/>
              </a:ext>
            </a:extLst>
          </p:cNvPr>
          <p:cNvPicPr>
            <a:picLocks noChangeAspect="1"/>
          </p:cNvPicPr>
          <p:nvPr/>
        </p:nvPicPr>
        <p:blipFill>
          <a:blip r:embed="rId2"/>
          <a:stretch>
            <a:fillRect/>
          </a:stretch>
        </p:blipFill>
        <p:spPr>
          <a:xfrm rot="16200000">
            <a:off x="6654466" y="1258028"/>
            <a:ext cx="4957585" cy="5137657"/>
          </a:xfrm>
          <a:prstGeom prst="rect">
            <a:avLst/>
          </a:prstGeom>
        </p:spPr>
      </p:pic>
      <p:pic>
        <p:nvPicPr>
          <p:cNvPr id="13" name="Picture 12">
            <a:extLst>
              <a:ext uri="{FF2B5EF4-FFF2-40B4-BE49-F238E27FC236}">
                <a16:creationId xmlns:a16="http://schemas.microsoft.com/office/drawing/2014/main" id="{E944BF54-5A09-F6BB-B646-08A946875E00}"/>
              </a:ext>
            </a:extLst>
          </p:cNvPr>
          <p:cNvPicPr>
            <a:picLocks noChangeAspect="1"/>
          </p:cNvPicPr>
          <p:nvPr/>
        </p:nvPicPr>
        <p:blipFill rotWithShape="1">
          <a:blip r:embed="rId3"/>
          <a:srcRect l="2403" r="4503"/>
          <a:stretch/>
        </p:blipFill>
        <p:spPr>
          <a:xfrm rot="16200000">
            <a:off x="811210" y="1259153"/>
            <a:ext cx="4870382" cy="5027904"/>
          </a:xfrm>
          <a:prstGeom prst="rect">
            <a:avLst/>
          </a:prstGeom>
        </p:spPr>
      </p:pic>
      <p:sp>
        <p:nvSpPr>
          <p:cNvPr id="14" name="Rectangle 13">
            <a:extLst>
              <a:ext uri="{FF2B5EF4-FFF2-40B4-BE49-F238E27FC236}">
                <a16:creationId xmlns:a16="http://schemas.microsoft.com/office/drawing/2014/main" id="{9D209466-E987-F280-31A9-F94D126F3101}"/>
              </a:ext>
            </a:extLst>
          </p:cNvPr>
          <p:cNvSpPr/>
          <p:nvPr/>
        </p:nvSpPr>
        <p:spPr>
          <a:xfrm>
            <a:off x="4881316" y="1910313"/>
            <a:ext cx="822960" cy="4389120"/>
          </a:xfrm>
          <a:prstGeom prst="rect">
            <a:avLst/>
          </a:prstGeom>
          <a:solidFill>
            <a:srgbClr val="FFC00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0115E2-105A-0EA4-AE2A-C69153EFA01D}"/>
              </a:ext>
            </a:extLst>
          </p:cNvPr>
          <p:cNvSpPr/>
          <p:nvPr/>
        </p:nvSpPr>
        <p:spPr>
          <a:xfrm>
            <a:off x="3933045" y="1910313"/>
            <a:ext cx="822960" cy="4389120"/>
          </a:xfrm>
          <a:prstGeom prst="rect">
            <a:avLst/>
          </a:prstGeom>
          <a:solidFill>
            <a:srgbClr val="92D05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75CAF-C424-9994-4315-3556E48BC75A}"/>
              </a:ext>
            </a:extLst>
          </p:cNvPr>
          <p:cNvSpPr/>
          <p:nvPr/>
        </p:nvSpPr>
        <p:spPr>
          <a:xfrm>
            <a:off x="2984774" y="1910313"/>
            <a:ext cx="822960" cy="4389120"/>
          </a:xfrm>
          <a:prstGeom prst="rect">
            <a:avLst/>
          </a:prstGeom>
          <a:solidFill>
            <a:schemeClr val="tx2">
              <a:lumMod val="50000"/>
              <a:lumOff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8B8F6D-D3EC-FB44-0245-2C1DEFD0828A}"/>
              </a:ext>
            </a:extLst>
          </p:cNvPr>
          <p:cNvSpPr/>
          <p:nvPr/>
        </p:nvSpPr>
        <p:spPr>
          <a:xfrm>
            <a:off x="10859877" y="1424178"/>
            <a:ext cx="822960" cy="4567249"/>
          </a:xfrm>
          <a:prstGeom prst="rect">
            <a:avLst/>
          </a:prstGeom>
          <a:solidFill>
            <a:srgbClr val="FFC00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1ADEEA-5ED0-1BEB-16EE-E62159825382}"/>
              </a:ext>
            </a:extLst>
          </p:cNvPr>
          <p:cNvSpPr/>
          <p:nvPr/>
        </p:nvSpPr>
        <p:spPr>
          <a:xfrm>
            <a:off x="9911606" y="1424178"/>
            <a:ext cx="822960" cy="4567249"/>
          </a:xfrm>
          <a:prstGeom prst="rect">
            <a:avLst/>
          </a:prstGeom>
          <a:solidFill>
            <a:srgbClr val="92D05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B0BDF4-FC36-48E8-49B3-4738C49A0B5C}"/>
              </a:ext>
            </a:extLst>
          </p:cNvPr>
          <p:cNvSpPr/>
          <p:nvPr/>
        </p:nvSpPr>
        <p:spPr>
          <a:xfrm>
            <a:off x="8963335" y="1424178"/>
            <a:ext cx="822960" cy="4567249"/>
          </a:xfrm>
          <a:prstGeom prst="rect">
            <a:avLst/>
          </a:prstGeom>
          <a:solidFill>
            <a:schemeClr val="tx2">
              <a:lumMod val="50000"/>
              <a:lumOff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8455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U 16:9">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Vorlage 16x9 mit Bildern V1.1.potx" id="{8D09ACE7-5840-4ABD-B27F-7817DE73613E}" vid="{0F7A57CD-0E29-4D09-9DE9-4B15E81D2543}"/>
    </a:ext>
  </a:extLst>
</a:theme>
</file>

<file path=ppt/theme/theme2.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 with pictures V1.potx" id="{A40F362A-B76E-412D-8E18-69796A2AA4D0}" vid="{109EF84B-B0AD-4929-8F80-9F33A237FDD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90a699-b61b-43dd-8c6e-056e7e42993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DAFDACAF470DE418BDE5344506CA1F7" ma:contentTypeVersion="12" ma:contentTypeDescription="Ein neues Dokument erstellen." ma:contentTypeScope="" ma:versionID="8121c79eb4d960e19c11d69a6387d611">
  <xsd:schema xmlns:xsd="http://www.w3.org/2001/XMLSchema" xmlns:xs="http://www.w3.org/2001/XMLSchema" xmlns:p="http://schemas.microsoft.com/office/2006/metadata/properties" xmlns:ns3="d696993c-a835-4867-b8d3-7730c8fe3929" xmlns:ns4="d790a699-b61b-43dd-8c6e-056e7e42993b" targetNamespace="http://schemas.microsoft.com/office/2006/metadata/properties" ma:root="true" ma:fieldsID="a56b70a06a6f769d121f1cdc47cc9d39" ns3:_="" ns4:_="">
    <xsd:import namespace="d696993c-a835-4867-b8d3-7730c8fe3929"/>
    <xsd:import namespace="d790a699-b61b-43dd-8c6e-056e7e4299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96993c-a835-4867-b8d3-7730c8fe3929"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90a699-b61b-43dd-8c6e-056e7e4299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A640F1-5F6F-4BF6-8157-2DD6F273595A}">
  <ds:schemaRef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d790a699-b61b-43dd-8c6e-056e7e42993b"/>
    <ds:schemaRef ds:uri="d696993c-a835-4867-b8d3-7730c8fe392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2E81F5-E1DC-4D86-99AC-FA5A2D71ACB6}">
  <ds:schemaRefs>
    <ds:schemaRef ds:uri="d696993c-a835-4867-b8d3-7730c8fe3929"/>
    <ds:schemaRef ds:uri="d790a699-b61b-43dd-8c6e-056e7e4299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2720B3E-B459-4A30-97BA-FCEA282E10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4363</Words>
  <Application>Microsoft Office PowerPoint</Application>
  <PresentationFormat>Widescreen</PresentationFormat>
  <Paragraphs>712</Paragraphs>
  <Slides>43</Slides>
  <Notes>26</Notes>
  <HiddenSlides>16</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Cambria Math</vt:lpstr>
      <vt:lpstr>Georgia</vt:lpstr>
      <vt:lpstr>Verdana</vt:lpstr>
      <vt:lpstr>Wingdings</vt:lpstr>
      <vt:lpstr>WU 16:9</vt:lpstr>
      <vt:lpstr>WU 16:10</vt:lpstr>
      <vt:lpstr>think-cell Folie</vt:lpstr>
      <vt:lpstr>Project Proposal &amp;  Paper Presentation – Report</vt:lpstr>
      <vt:lpstr>What have we done since last time?</vt:lpstr>
      <vt:lpstr>The narrative over the last ten years</vt:lpstr>
      <vt:lpstr>All the Sentiments…</vt:lpstr>
      <vt:lpstr>General Approach</vt:lpstr>
      <vt:lpstr>What was our idea?</vt:lpstr>
      <vt:lpstr>Does sentiment impact abnormal returns?</vt:lpstr>
      <vt:lpstr>Our preliminary Results (1)</vt:lpstr>
      <vt:lpstr>Our preliminary Results (2)</vt:lpstr>
      <vt:lpstr>Next steps in the Analysis</vt:lpstr>
      <vt:lpstr>PowerPoint Presentation</vt:lpstr>
      <vt:lpstr>Project Proposal &amp;  Paper Presentation</vt:lpstr>
      <vt:lpstr>Agenda</vt:lpstr>
      <vt:lpstr>What are we trying to achieve &amp; what is our basis?</vt:lpstr>
      <vt:lpstr>What are we trying to achieve &amp; what is our basis?</vt:lpstr>
      <vt:lpstr>What is Sentiment and why is it important? </vt:lpstr>
      <vt:lpstr>How do they approach sentiment measurement?</vt:lpstr>
      <vt:lpstr>VADER-Method</vt:lpstr>
      <vt:lpstr>PowerPoint Presentation</vt:lpstr>
      <vt:lpstr>PowerPoint Presentation</vt:lpstr>
      <vt:lpstr>PowerPoint Presentation</vt:lpstr>
      <vt:lpstr>PowerPoint Presentation</vt:lpstr>
      <vt:lpstr>PowerPoint Presentation</vt:lpstr>
      <vt:lpstr>All the Sentiments…</vt:lpstr>
      <vt:lpstr>All the Sentiments…</vt:lpstr>
      <vt:lpstr>General Approach</vt:lpstr>
      <vt:lpstr>What was our idea?</vt:lpstr>
      <vt:lpstr>PowerPoint Presentation</vt:lpstr>
      <vt:lpstr>What is our twist?</vt:lpstr>
      <vt:lpstr>How has Inequality Theory Evolved?</vt:lpstr>
      <vt:lpstr>Comprehensive Income Tax</vt:lpstr>
      <vt:lpstr>Should all income be taxed the same?</vt:lpstr>
      <vt:lpstr>Progressive Wealth Tax</vt:lpstr>
      <vt:lpstr>How easily can flows be observed</vt:lpstr>
      <vt:lpstr>How easily can flows be observed</vt:lpstr>
      <vt:lpstr>Progressive Inheritance Tax</vt:lpstr>
      <vt:lpstr>Progressive Inheritance Tax</vt:lpstr>
      <vt:lpstr>A Brief History of Taxes</vt:lpstr>
      <vt:lpstr>A Brief History of Taxes</vt:lpstr>
      <vt:lpstr>The Problems of Taxation</vt:lpstr>
      <vt:lpstr>How Can We Get to a Better Place?</vt:lpstr>
      <vt:lpstr>What is the Way Forward?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Pjeter</dc:creator>
  <cp:lastModifiedBy>Lukijanovic, Filip</cp:lastModifiedBy>
  <cp:revision>1</cp:revision>
  <dcterms:created xsi:type="dcterms:W3CDTF">2023-10-26T12:33:27Z</dcterms:created>
  <dcterms:modified xsi:type="dcterms:W3CDTF">2024-02-09T15:27:28Z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0x010100FDAFDACAF470DE418BDE5344506CA1F7</vt:lpwstr>
  </property>
</Properties>
</file>